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9" r:id="rId5"/>
    <p:sldId id="260" r:id="rId6"/>
    <p:sldId id="268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4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78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1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24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5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7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8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4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FA32-30CD-4A9B-ABA8-267ACE3C25C6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53732F-FB8E-431D-80A6-31042247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saic.com/products/studiocod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qs13/chapter/Introduction-and-over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1" y="471196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/>
              <a:t>End of Life High Fidelity Simulation: The Use of </a:t>
            </a:r>
            <a:r>
              <a:rPr lang="en-GB" sz="4400" b="1" dirty="0" err="1"/>
              <a:t>Studiocode</a:t>
            </a:r>
            <a:r>
              <a:rPr lang="en-GB" sz="4400" b="1" dirty="0"/>
              <a:t> for Video Analysis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429000"/>
            <a:ext cx="9144000" cy="261753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Priscilla Cunningham, BSc(Hons), RGN</a:t>
            </a:r>
          </a:p>
          <a:p>
            <a:pPr algn="ctr"/>
            <a:r>
              <a:rPr lang="en-GB" dirty="0" smtClean="0"/>
              <a:t>PhD Candidate, School of Nursing and Midwifery</a:t>
            </a:r>
          </a:p>
          <a:p>
            <a:pPr algn="ctr"/>
            <a:r>
              <a:rPr lang="en-GB" dirty="0" smtClean="0"/>
              <a:t>Queen’s University Belfast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Supervisory Team: Dr Joanne Reid, Dr Helen Noble, Dr Claire Lewis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0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Overview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 and Study Rationale</a:t>
            </a:r>
          </a:p>
          <a:p>
            <a:r>
              <a:rPr lang="en-GB" dirty="0" smtClean="0"/>
              <a:t>Study Design</a:t>
            </a:r>
          </a:p>
          <a:p>
            <a:r>
              <a:rPr lang="en-GB" dirty="0" smtClean="0"/>
              <a:t>Video Analysis Using </a:t>
            </a:r>
            <a:r>
              <a:rPr lang="en-GB" dirty="0" err="1" smtClean="0"/>
              <a:t>Studiocode</a:t>
            </a:r>
            <a:endParaRPr lang="en-GB" dirty="0" smtClean="0"/>
          </a:p>
          <a:p>
            <a:r>
              <a:rPr lang="en-GB" dirty="0" smtClean="0"/>
              <a:t>Pros and Cons of </a:t>
            </a:r>
            <a:r>
              <a:rPr lang="en-GB" dirty="0" err="1" smtClean="0"/>
              <a:t>Studiocode</a:t>
            </a:r>
            <a:endParaRPr lang="en-GB" dirty="0" smtClean="0"/>
          </a:p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8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774" y="1797845"/>
            <a:ext cx="8915400" cy="4796138"/>
          </a:xfrm>
        </p:spPr>
        <p:txBody>
          <a:bodyPr>
            <a:normAutofit/>
          </a:bodyPr>
          <a:lstStyle/>
          <a:p>
            <a:r>
              <a:rPr lang="en-GB" dirty="0" smtClean="0"/>
              <a:t>National </a:t>
            </a:r>
            <a:r>
              <a:rPr lang="en-GB" dirty="0"/>
              <a:t>guidelines and </a:t>
            </a:r>
            <a:r>
              <a:rPr lang="en-GB" dirty="0" smtClean="0"/>
              <a:t>policies: </a:t>
            </a:r>
            <a:r>
              <a:rPr lang="en-GB" i="1" dirty="0" smtClean="0"/>
              <a:t>Guidance </a:t>
            </a:r>
            <a:r>
              <a:rPr lang="en-GB" i="1" dirty="0"/>
              <a:t>for end of life care in adults </a:t>
            </a:r>
            <a:r>
              <a:rPr lang="en-GB" dirty="0" smtClean="0"/>
              <a:t>(NICE, 2017); </a:t>
            </a:r>
            <a:r>
              <a:rPr lang="en-GB" i="1" dirty="0" smtClean="0"/>
              <a:t>End </a:t>
            </a:r>
            <a:r>
              <a:rPr lang="en-GB" i="1" dirty="0"/>
              <a:t>of Life Care Strategy: Promoting high quality care for adults at the end of their </a:t>
            </a:r>
            <a:r>
              <a:rPr lang="en-GB" i="1" dirty="0" smtClean="0"/>
              <a:t>life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DoH</a:t>
            </a:r>
            <a:r>
              <a:rPr lang="en-GB" dirty="0" smtClean="0"/>
              <a:t>, 2008).</a:t>
            </a:r>
          </a:p>
          <a:p>
            <a:r>
              <a:rPr lang="en-GB" dirty="0" smtClean="0"/>
              <a:t>End of life care has been reported as sub-optimal in many areas including in communication and information-giving (Reid et al, 2009) and symptom control and emotional support (Gallagher and </a:t>
            </a:r>
            <a:r>
              <a:rPr lang="en-GB" dirty="0" err="1" smtClean="0"/>
              <a:t>Krawczyk</a:t>
            </a:r>
            <a:r>
              <a:rPr lang="en-GB" dirty="0" smtClean="0"/>
              <a:t>, 2013).</a:t>
            </a:r>
          </a:p>
          <a:p>
            <a:r>
              <a:rPr lang="en-GB" dirty="0" smtClean="0"/>
              <a:t>Studies report that nursing and medical </a:t>
            </a:r>
            <a:r>
              <a:rPr lang="en-GB" dirty="0"/>
              <a:t>students and newly </a:t>
            </a:r>
            <a:r>
              <a:rPr lang="en-GB" dirty="0" smtClean="0"/>
              <a:t>qualified staff </a:t>
            </a:r>
            <a:r>
              <a:rPr lang="en-GB" dirty="0"/>
              <a:t>feel inadequately prepared to provide quality care to patients at end of life and support to their families (Hopkinson et al, 2005; </a:t>
            </a:r>
            <a:r>
              <a:rPr lang="en-GB" dirty="0" err="1"/>
              <a:t>Cavaye</a:t>
            </a:r>
            <a:r>
              <a:rPr lang="en-GB" dirty="0"/>
              <a:t> and Watts, </a:t>
            </a:r>
            <a:r>
              <a:rPr lang="en-GB" dirty="0" smtClean="0"/>
              <a:t>2010; Bowden </a:t>
            </a:r>
            <a:r>
              <a:rPr lang="en-GB" dirty="0"/>
              <a:t>et al, 2013</a:t>
            </a:r>
            <a:r>
              <a:rPr lang="en-GB" dirty="0" smtClean="0"/>
              <a:t>).</a:t>
            </a:r>
          </a:p>
          <a:p>
            <a:r>
              <a:rPr lang="en-GB" dirty="0" smtClean="0"/>
              <a:t>Findings from a literature review (</a:t>
            </a:r>
            <a:r>
              <a:rPr lang="en-GB" dirty="0" err="1" smtClean="0"/>
              <a:t>Gillan</a:t>
            </a:r>
            <a:r>
              <a:rPr lang="en-GB" dirty="0" smtClean="0"/>
              <a:t> et al, 2014) report simulation to be a viable approach to delivering end of life care education.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305" y="1532539"/>
            <a:ext cx="1645017" cy="2232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305" y="822349"/>
            <a:ext cx="1645017" cy="492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998" y="3982710"/>
            <a:ext cx="1629630" cy="230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7558" y="406715"/>
            <a:ext cx="755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Background and Study Rationale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17160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Study Design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5146"/>
            <a:ext cx="8915400" cy="3777622"/>
          </a:xfrm>
        </p:spPr>
        <p:txBody>
          <a:bodyPr/>
          <a:lstStyle/>
          <a:p>
            <a:r>
              <a:rPr lang="en-GB" dirty="0"/>
              <a:t>Aim: </a:t>
            </a:r>
            <a:r>
              <a:rPr lang="en-GB" dirty="0" smtClean="0"/>
              <a:t>To </a:t>
            </a:r>
            <a:r>
              <a:rPr lang="en-GB" dirty="0"/>
              <a:t>investigate the use of high </a:t>
            </a:r>
            <a:r>
              <a:rPr lang="en-GB" dirty="0" smtClean="0"/>
              <a:t>fidelity </a:t>
            </a:r>
            <a:r>
              <a:rPr lang="en-GB" dirty="0"/>
              <a:t>simulation in undergraduate </a:t>
            </a:r>
            <a:r>
              <a:rPr lang="en-GB" dirty="0" err="1"/>
              <a:t>interprofessional</a:t>
            </a:r>
            <a:r>
              <a:rPr lang="en-GB" dirty="0"/>
              <a:t> </a:t>
            </a:r>
            <a:r>
              <a:rPr lang="en-GB" dirty="0" smtClean="0"/>
              <a:t>education </a:t>
            </a:r>
            <a:r>
              <a:rPr lang="en-GB" dirty="0"/>
              <a:t>to deliver </a:t>
            </a:r>
            <a:r>
              <a:rPr lang="en-GB" dirty="0" smtClean="0"/>
              <a:t>end-of-life </a:t>
            </a:r>
            <a:r>
              <a:rPr lang="en-GB" dirty="0"/>
              <a:t>education to nursing and medical students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Mixed-methods design with three phases of data collection and analysis:</a:t>
            </a:r>
          </a:p>
          <a:p>
            <a:pPr marL="400050" indent="-400050">
              <a:buAutoNum type="romanLcParenR"/>
            </a:pPr>
            <a:r>
              <a:rPr lang="en-GB" dirty="0" smtClean="0"/>
              <a:t>Pre and post-intervention questionnaire</a:t>
            </a:r>
          </a:p>
          <a:p>
            <a:pPr marL="400050" indent="-400050">
              <a:buAutoNum type="romanLcParenR"/>
            </a:pPr>
            <a:r>
              <a:rPr lang="en-GB" dirty="0" smtClean="0"/>
              <a:t>Focus </a:t>
            </a:r>
            <a:r>
              <a:rPr lang="en-GB" dirty="0" smtClean="0"/>
              <a:t>groups</a:t>
            </a:r>
            <a:endParaRPr lang="en-GB" dirty="0" smtClean="0"/>
          </a:p>
          <a:p>
            <a:pPr marL="400050" indent="-400050">
              <a:buAutoNum type="romanLcParenR"/>
            </a:pPr>
            <a:r>
              <a:rPr lang="en-GB" b="1" dirty="0" smtClean="0"/>
              <a:t>Video recordings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38" y="3421983"/>
            <a:ext cx="4395474" cy="32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Video Analysis Using </a:t>
            </a:r>
            <a:r>
              <a:rPr lang="en-GB" b="1" u="sng" dirty="0" err="1" smtClean="0"/>
              <a:t>Studiocode</a:t>
            </a:r>
            <a:endParaRPr lang="en-GB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851" y="4374713"/>
            <a:ext cx="4129194" cy="2347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26" y="4919957"/>
            <a:ext cx="3258774" cy="924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2925" y="1696775"/>
            <a:ext cx="749123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Product of Vosaic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vosaic.com/products/studiocode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Customised video tagging enables identification of </a:t>
            </a:r>
            <a:r>
              <a:rPr lang="en-GB">
                <a:solidFill>
                  <a:prstClr val="black">
                    <a:lumMod val="75000"/>
                    <a:lumOff val="25000"/>
                  </a:prstClr>
                </a:solidFill>
              </a:rPr>
              <a:t>key </a:t>
            </a:r>
            <a:r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moments.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Cross-referencing and  analysis assisted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by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creation of timelines, databases and transcription texts.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‘User self-discovery’ allows users to identify if their performance is affecting the outcomes of their research.</a:t>
            </a:r>
          </a:p>
        </p:txBody>
      </p:sp>
    </p:spTree>
    <p:extLst>
      <p:ext uri="{BB962C8B-B14F-4D97-AF65-F5344CB8AC3E}">
        <p14:creationId xmlns:p14="http://schemas.microsoft.com/office/powerpoint/2010/main" val="14533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509" y="750803"/>
            <a:ext cx="9092260" cy="57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Pros and Cons of </a:t>
            </a:r>
            <a:r>
              <a:rPr lang="en-GB" b="1" u="sng" dirty="0" err="1" smtClean="0"/>
              <a:t>Studiocode</a:t>
            </a:r>
            <a:endParaRPr lang="en-GB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04273"/>
              </p:ext>
            </p:extLst>
          </p:nvPr>
        </p:nvGraphicFramePr>
        <p:xfrm>
          <a:off x="2589212" y="2073499"/>
          <a:ext cx="8915400" cy="393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10202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Pros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Cons</a:t>
                      </a:r>
                      <a:endParaRPr lang="en-GB" sz="2800" dirty="0"/>
                    </a:p>
                  </a:txBody>
                  <a:tcPr/>
                </a:tc>
              </a:tr>
              <a:tr h="970548">
                <a:tc>
                  <a:txBody>
                    <a:bodyPr/>
                    <a:lstStyle/>
                    <a:p>
                      <a:r>
                        <a:rPr lang="en-GB" dirty="0" smtClean="0"/>
                        <a:t>Designed</a:t>
                      </a:r>
                      <a:r>
                        <a:rPr lang="en-GB" baseline="0" dirty="0" smtClean="0"/>
                        <a:t> with relevancy to healthcare 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Requires an inductive approach if analysis is qualitative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970548">
                <a:tc>
                  <a:txBody>
                    <a:bodyPr/>
                    <a:lstStyle/>
                    <a:p>
                      <a:r>
                        <a:rPr lang="en-GB" dirty="0" smtClean="0"/>
                        <a:t>Opportunities for further quantitative data and publications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 expense and operating system</a:t>
                      </a:r>
                      <a:r>
                        <a:rPr lang="en-GB" baseline="0" dirty="0" smtClean="0"/>
                        <a:t> restrictions </a:t>
                      </a:r>
                      <a:endParaRPr lang="en-GB" dirty="0"/>
                    </a:p>
                  </a:txBody>
                  <a:tcPr/>
                </a:tc>
              </a:tr>
              <a:tr h="970548">
                <a:tc>
                  <a:txBody>
                    <a:bodyPr/>
                    <a:lstStyle/>
                    <a:p>
                      <a:r>
                        <a:rPr lang="en-GB" dirty="0" smtClean="0"/>
                        <a:t>Straightforward method of assisting video analysis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Other methods of video analysis appropriate for qualitative analysis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Summary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Vosaic </a:t>
            </a:r>
            <a:r>
              <a:rPr lang="en-GB" sz="2400" dirty="0" err="1" smtClean="0"/>
              <a:t>Studicode</a:t>
            </a:r>
            <a:r>
              <a:rPr lang="en-GB" sz="2400" dirty="0" smtClean="0"/>
              <a:t> is an effective method to assist video analysis.</a:t>
            </a:r>
          </a:p>
          <a:p>
            <a:r>
              <a:rPr lang="en-GB" sz="2400" dirty="0" smtClean="0"/>
              <a:t>Limitations on its use in the </a:t>
            </a:r>
            <a:r>
              <a:rPr lang="en-GB" sz="2400" smtClean="0"/>
              <a:t>current study.</a:t>
            </a:r>
            <a:endParaRPr lang="en-GB" sz="2400" dirty="0" smtClean="0"/>
          </a:p>
          <a:p>
            <a:r>
              <a:rPr lang="en-GB" sz="2400" dirty="0" smtClean="0"/>
              <a:t>Opportunities for future use of </a:t>
            </a:r>
            <a:r>
              <a:rPr lang="en-GB" sz="2400" dirty="0" err="1" smtClean="0"/>
              <a:t>Studiocode</a:t>
            </a:r>
            <a:r>
              <a:rPr lang="en-GB" sz="2400" dirty="0" smtClean="0"/>
              <a:t> for video analysis of high fidelity end of life simulation.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3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References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51004"/>
            <a:ext cx="8915400" cy="484384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</a:t>
            </a:r>
            <a:r>
              <a:rPr lang="en-GB" dirty="0" smtClean="0"/>
              <a:t>Bowden, J., Dempsey, K., Boyd, K., Fallon, M., Murray, S.A. (2013) ‘Are </a:t>
            </a:r>
            <a:r>
              <a:rPr lang="en-GB" dirty="0"/>
              <a:t>newly qualified </a:t>
            </a:r>
            <a:r>
              <a:rPr lang="en-GB" dirty="0" smtClean="0"/>
              <a:t>doctors prepared </a:t>
            </a:r>
            <a:r>
              <a:rPr lang="en-GB" dirty="0"/>
              <a:t>to provided supportive and end of life care? A survey of </a:t>
            </a:r>
            <a:r>
              <a:rPr lang="en-GB" dirty="0" smtClean="0"/>
              <a:t>foundation year </a:t>
            </a:r>
            <a:r>
              <a:rPr lang="en-GB" dirty="0"/>
              <a:t>1 doctors and </a:t>
            </a:r>
            <a:r>
              <a:rPr lang="en-GB" dirty="0" smtClean="0"/>
              <a:t>consultants’, </a:t>
            </a:r>
            <a:r>
              <a:rPr lang="en-GB" i="1" dirty="0" smtClean="0"/>
              <a:t>Journal of the Royal College of Physicians of Edinburgh</a:t>
            </a:r>
            <a:r>
              <a:rPr lang="en-GB" dirty="0"/>
              <a:t>,</a:t>
            </a:r>
            <a:r>
              <a:rPr lang="en-GB" dirty="0" smtClean="0"/>
              <a:t> 43(1), pp. 23–28</a:t>
            </a:r>
            <a:r>
              <a:rPr lang="en-GB" dirty="0"/>
              <a:t>.</a:t>
            </a:r>
          </a:p>
          <a:p>
            <a:r>
              <a:rPr lang="en-GB" dirty="0" err="1" smtClean="0"/>
              <a:t>Cavaye</a:t>
            </a:r>
            <a:r>
              <a:rPr lang="en-GB" dirty="0"/>
              <a:t>, J. and Watts, J.H. (2010) End of life education in the pre-registration nursing curriculum. </a:t>
            </a:r>
            <a:r>
              <a:rPr lang="en-GB" i="1" dirty="0"/>
              <a:t>Journal of Research in Nursing</a:t>
            </a:r>
            <a:r>
              <a:rPr lang="en-GB" dirty="0"/>
              <a:t>, 17(4), pp. 317-326.</a:t>
            </a:r>
          </a:p>
          <a:p>
            <a:r>
              <a:rPr lang="en-GB" dirty="0"/>
              <a:t>Department of Health (2008) </a:t>
            </a:r>
            <a:r>
              <a:rPr lang="en-GB" i="1" dirty="0"/>
              <a:t>End of Life Care Strategy: Promoting high quality care for all adults at the end of life</a:t>
            </a:r>
            <a:r>
              <a:rPr lang="en-GB" dirty="0"/>
              <a:t>, London: Department of Health.</a:t>
            </a:r>
          </a:p>
          <a:p>
            <a:r>
              <a:rPr lang="en-GB" dirty="0"/>
              <a:t>Gallagher, R. </a:t>
            </a:r>
            <a:r>
              <a:rPr lang="en-GB" dirty="0" err="1"/>
              <a:t>Krawczyk</a:t>
            </a:r>
            <a:r>
              <a:rPr lang="en-GB" dirty="0"/>
              <a:t>, M (2013) Family members’ perceptions of end of life care across diverse locations of care. BMC Palliative Care 12(25) </a:t>
            </a:r>
            <a:endParaRPr lang="en-GB" dirty="0" smtClean="0"/>
          </a:p>
          <a:p>
            <a:r>
              <a:rPr lang="en-GB" dirty="0"/>
              <a:t>Hopkinson, J.B., Hallett, </a:t>
            </a:r>
            <a:r>
              <a:rPr lang="en-GB" dirty="0" err="1"/>
              <a:t>C.E</a:t>
            </a:r>
            <a:r>
              <a:rPr lang="en-GB" dirty="0"/>
              <a:t>., </a:t>
            </a:r>
            <a:r>
              <a:rPr lang="en-GB" dirty="0" err="1"/>
              <a:t>Luker</a:t>
            </a:r>
            <a:r>
              <a:rPr lang="en-GB" dirty="0"/>
              <a:t>, </a:t>
            </a:r>
            <a:r>
              <a:rPr lang="en-GB" dirty="0" err="1"/>
              <a:t>K.A</a:t>
            </a:r>
            <a:r>
              <a:rPr lang="en-GB" dirty="0"/>
              <a:t>. (2005)</a:t>
            </a:r>
            <a:r>
              <a:rPr lang="en-GB" i="1" dirty="0"/>
              <a:t> ‘</a:t>
            </a:r>
            <a:r>
              <a:rPr lang="en-GB" dirty="0"/>
              <a:t>Everyday death: How do nurses cope with caring for dying people in hospital?’, </a:t>
            </a:r>
            <a:r>
              <a:rPr lang="en-GB" i="1" dirty="0"/>
              <a:t>International Journal of Nursing Studies, </a:t>
            </a:r>
            <a:r>
              <a:rPr lang="en-GB" dirty="0"/>
              <a:t>42(2), pp. </a:t>
            </a:r>
            <a:r>
              <a:rPr lang="en-GB" dirty="0" smtClean="0"/>
              <a:t>125–133</a:t>
            </a:r>
          </a:p>
          <a:p>
            <a:r>
              <a:rPr lang="en-GB" dirty="0"/>
              <a:t>National Institute for Health and Care Excellence (2017) </a:t>
            </a:r>
            <a:r>
              <a:rPr lang="en-GB" i="1" dirty="0"/>
              <a:t>End of life care for adults</a:t>
            </a:r>
            <a:r>
              <a:rPr lang="en-GB" dirty="0"/>
              <a:t>, available at: </a:t>
            </a:r>
            <a:r>
              <a:rPr lang="en-GB" u="sng" dirty="0">
                <a:hlinkClick r:id="rId2"/>
              </a:rPr>
              <a:t>https://www.nice.org.uk/guidance/qs13/chapter/Introduction-and-overview</a:t>
            </a:r>
            <a:r>
              <a:rPr lang="en-GB" dirty="0"/>
              <a:t> (Accessed: 29</a:t>
            </a:r>
            <a:r>
              <a:rPr lang="en-GB" baseline="30000" dirty="0"/>
              <a:t>th</a:t>
            </a:r>
            <a:r>
              <a:rPr lang="en-GB" dirty="0"/>
              <a:t> March 2017).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</TotalTime>
  <Words>579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End of Life High Fidelity Simulation: The Use of Studiocode for Video Analysis</vt:lpstr>
      <vt:lpstr>Overview</vt:lpstr>
      <vt:lpstr>PowerPoint Presentation</vt:lpstr>
      <vt:lpstr>Study Design </vt:lpstr>
      <vt:lpstr>Video Analysis Using Studiocode</vt:lpstr>
      <vt:lpstr>PowerPoint Presentation</vt:lpstr>
      <vt:lpstr>Pros and Cons of Studiocode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Life High Fidelity Simulation: Video Analysis</dc:title>
  <dc:creator>Priscilla Cunningham</dc:creator>
  <cp:lastModifiedBy>Priscilla Cunningham</cp:lastModifiedBy>
  <cp:revision>27</cp:revision>
  <dcterms:created xsi:type="dcterms:W3CDTF">2017-04-04T09:37:07Z</dcterms:created>
  <dcterms:modified xsi:type="dcterms:W3CDTF">2017-04-07T10:56:18Z</dcterms:modified>
</cp:coreProperties>
</file>