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79" r:id="rId9"/>
    <p:sldId id="283" r:id="rId10"/>
    <p:sldId id="284" r:id="rId11"/>
    <p:sldId id="286" r:id="rId12"/>
    <p:sldId id="289" r:id="rId13"/>
    <p:sldId id="291" r:id="rId14"/>
    <p:sldId id="293" r:id="rId15"/>
    <p:sldId id="294" r:id="rId16"/>
    <p:sldId id="295" r:id="rId1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885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2" cy="49885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BDA4721C-FB5D-4211-8EF0-8DA13782BCA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2" cy="4988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88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BEF90A6-07BF-4557-B41C-612755F22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2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885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885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2186D220-3EBD-4FE8-971C-D6491A8C2BFA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5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88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88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CCEB2435-D69D-4B87-8EF8-79E2A53C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3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859" indent="-288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630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5082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534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7986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9438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0890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342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ADDB8-D368-4F45-B7CC-243D684B8E1C}" type="slidenum">
              <a:rPr lang="en-GB" altLang="en-US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8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859" indent="-288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630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5082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534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7986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9438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0890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342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8301FF-EDC9-483E-9E66-68AEB80680FF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5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859" indent="-288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630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5082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534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7986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9438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0890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342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9717A-A919-4BBB-8D29-E60138DC61E7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859" indent="-288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630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5082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534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7986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9438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0890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342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D8A8F-08C0-467B-AC92-AAE7EB0698F7}" type="slidenum">
              <a:rPr lang="en-GB" altLang="en-US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0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859" indent="-288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630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5082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534" indent="-230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7986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9438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0890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342" indent="-230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438215-114D-4A93-AC51-B287A969C2CC}" type="slidenum">
              <a:rPr lang="en-GB" altLang="en-US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1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0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4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2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7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1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5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9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F1213-1BB4-4FE4-A1C3-57FBADD2062C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0329-FA9B-4AEE-9477-322D1FA1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3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holmes@qub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9/99/King_William_III_from_NPG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Revolutionary Ireland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Dr Andrew Holmes</a:t>
            </a:r>
          </a:p>
          <a:p>
            <a:r>
              <a:rPr lang="en-GB" dirty="0" smtClean="0">
                <a:solidFill>
                  <a:schemeClr val="bg1"/>
                </a:solidFill>
                <a:hlinkClick r:id="rId2"/>
              </a:rPr>
              <a:t>a.holmes@qub.ac.uk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III. Revolutions – American, French … and Irish?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 dirty="0" smtClean="0">
                <a:solidFill>
                  <a:schemeClr val="bg1"/>
                </a:solidFill>
              </a:rPr>
              <a:t>3. </a:t>
            </a:r>
            <a:r>
              <a:rPr lang="en-GB" altLang="en-US" sz="1800" dirty="0">
                <a:solidFill>
                  <a:schemeClr val="bg1"/>
                </a:solidFill>
              </a:rPr>
              <a:t>What was the French Revolution?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14 July 1789: fall of the Bastille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1792-3: execution of Louis XVI and declaration of a republic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1793: Jacobin coup &amp; the ‘terror’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1794: Jacobins overthrown by the Directory – Napoleon by 1800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War </a:t>
            </a:r>
            <a:r>
              <a:rPr lang="en-GB" altLang="en-US" sz="1800" dirty="0" smtClean="0">
                <a:solidFill>
                  <a:schemeClr val="bg1"/>
                </a:solidFill>
              </a:rPr>
              <a:t>between Britain and </a:t>
            </a:r>
            <a:r>
              <a:rPr lang="en-GB" altLang="en-US" sz="1800" dirty="0">
                <a:solidFill>
                  <a:schemeClr val="bg1"/>
                </a:solidFill>
              </a:rPr>
              <a:t>France, 1793-1815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8500" y="1825625"/>
            <a:ext cx="32489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III. Revolutions – American, French … and Irish?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solidFill>
                  <a:schemeClr val="bg1"/>
                </a:solidFill>
              </a:rPr>
              <a:t>4. Irish </a:t>
            </a:r>
            <a:r>
              <a:rPr lang="en-GB" altLang="en-US" sz="2000" dirty="0">
                <a:solidFill>
                  <a:schemeClr val="bg1"/>
                </a:solidFill>
              </a:rPr>
              <a:t>r</a:t>
            </a:r>
            <a:r>
              <a:rPr lang="en-GB" altLang="en-US" sz="2000" dirty="0" smtClean="0">
                <a:solidFill>
                  <a:schemeClr val="bg1"/>
                </a:solidFill>
              </a:rPr>
              <a:t>eactions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 smtClean="0">
              <a:solidFill>
                <a:schemeClr val="bg1"/>
              </a:solidFill>
            </a:endParaRPr>
          </a:p>
          <a:p>
            <a:r>
              <a:rPr lang="en-GB" altLang="en-US" sz="2000" dirty="0" smtClean="0">
                <a:solidFill>
                  <a:schemeClr val="bg1"/>
                </a:solidFill>
              </a:rPr>
              <a:t>The ‘Protestant Ascendancy’ – from welcome to opposition</a:t>
            </a:r>
            <a:endParaRPr lang="en-GB" altLang="en-US" sz="2000" dirty="0">
              <a:solidFill>
                <a:schemeClr val="bg1"/>
              </a:solidFill>
            </a:endParaRPr>
          </a:p>
          <a:p>
            <a:endParaRPr lang="en-GB" altLang="en-US" sz="2000" dirty="0" smtClean="0">
              <a:solidFill>
                <a:schemeClr val="bg1"/>
              </a:solidFill>
            </a:endParaRPr>
          </a:p>
          <a:p>
            <a:r>
              <a:rPr lang="en-GB" altLang="en-US" sz="2000" dirty="0" smtClean="0">
                <a:solidFill>
                  <a:schemeClr val="bg1"/>
                </a:solidFill>
              </a:rPr>
              <a:t>Edmund Burke, </a:t>
            </a:r>
            <a:r>
              <a:rPr lang="en-GB" altLang="en-US" sz="2000" i="1" dirty="0" smtClean="0">
                <a:solidFill>
                  <a:schemeClr val="bg1"/>
                </a:solidFill>
              </a:rPr>
              <a:t>Reflections </a:t>
            </a:r>
            <a:r>
              <a:rPr lang="en-GB" altLang="en-US" sz="2000" i="1" dirty="0">
                <a:solidFill>
                  <a:schemeClr val="bg1"/>
                </a:solidFill>
              </a:rPr>
              <a:t>on the Revolution in France</a:t>
            </a:r>
            <a:r>
              <a:rPr lang="en-GB" altLang="en-US" sz="2000" dirty="0">
                <a:solidFill>
                  <a:schemeClr val="bg1"/>
                </a:solidFill>
              </a:rPr>
              <a:t> (1790</a:t>
            </a:r>
            <a:r>
              <a:rPr lang="en-GB" altLang="en-US" sz="2000" dirty="0" smtClean="0">
                <a:solidFill>
                  <a:schemeClr val="bg1"/>
                </a:solidFill>
              </a:rPr>
              <a:t>)</a:t>
            </a:r>
          </a:p>
          <a:p>
            <a:endParaRPr lang="en-GB" altLang="en-US" sz="2000" dirty="0" smtClean="0">
              <a:solidFill>
                <a:schemeClr val="bg1"/>
              </a:solidFill>
            </a:endParaRPr>
          </a:p>
          <a:p>
            <a:r>
              <a:rPr lang="en-GB" altLang="en-US" sz="2000" dirty="0" smtClean="0">
                <a:solidFill>
                  <a:schemeClr val="bg1"/>
                </a:solidFill>
              </a:rPr>
              <a:t>Irish </a:t>
            </a:r>
            <a:r>
              <a:rPr lang="en-GB" altLang="en-US" sz="2000" dirty="0">
                <a:solidFill>
                  <a:schemeClr val="bg1"/>
                </a:solidFill>
              </a:rPr>
              <a:t>Catholic </a:t>
            </a:r>
            <a:r>
              <a:rPr lang="en-GB" altLang="en-US" sz="2000" dirty="0" smtClean="0">
                <a:solidFill>
                  <a:schemeClr val="bg1"/>
                </a:solidFill>
              </a:rPr>
              <a:t>elite: loyalty and ‘the French disease’ </a:t>
            </a:r>
          </a:p>
          <a:p>
            <a:endParaRPr lang="en-GB" altLang="en-US" sz="2000" dirty="0" smtClean="0">
              <a:solidFill>
                <a:schemeClr val="bg1"/>
              </a:solidFill>
            </a:endParaRPr>
          </a:p>
          <a:p>
            <a:r>
              <a:rPr lang="en-GB" altLang="en-US" sz="2000" dirty="0" smtClean="0">
                <a:solidFill>
                  <a:schemeClr val="bg1"/>
                </a:solidFill>
              </a:rPr>
              <a:t>Presbyterians: reform … and radicalism 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9528" y="1825625"/>
            <a:ext cx="30669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III. Revolutions – American, French … and Irish?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2200" dirty="0">
                <a:solidFill>
                  <a:schemeClr val="bg1"/>
                </a:solidFill>
              </a:rPr>
              <a:t>‘Declarations and resolutions of the Society of United Irishmen of Belfast, October 1791’</a:t>
            </a:r>
            <a:endParaRPr lang="en-GB" altLang="en-US" sz="2200" i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22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i="1" dirty="0">
                <a:solidFill>
                  <a:schemeClr val="bg1"/>
                </a:solidFill>
              </a:rPr>
              <a:t>First, Resolved</a:t>
            </a:r>
            <a:r>
              <a:rPr lang="en-GB" altLang="en-US" sz="2200" dirty="0">
                <a:solidFill>
                  <a:schemeClr val="bg1"/>
                </a:solidFill>
              </a:rPr>
              <a:t>, That the weight of English influence in the Government of this country is so great, as to require a cordial union among ALL THE PEOPLE OF IRELAND, to maintain that balance which is essential to the preservation of our liberties, and the extension of our commerce.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i="1" dirty="0">
                <a:solidFill>
                  <a:schemeClr val="bg1"/>
                </a:solidFill>
              </a:rPr>
              <a:t>Second</a:t>
            </a:r>
            <a:r>
              <a:rPr lang="en-GB" altLang="en-US" sz="2200" dirty="0">
                <a:solidFill>
                  <a:schemeClr val="bg1"/>
                </a:solidFill>
              </a:rPr>
              <a:t>, That the sole constitutional mode by which this influence can be opposed, is by a complete and radical reform of the representation of the people in Parliament.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i="1" dirty="0">
                <a:solidFill>
                  <a:schemeClr val="bg1"/>
                </a:solidFill>
              </a:rPr>
              <a:t>Third</a:t>
            </a:r>
            <a:r>
              <a:rPr lang="en-GB" altLang="en-US" sz="2200" dirty="0">
                <a:solidFill>
                  <a:schemeClr val="bg1"/>
                </a:solidFill>
              </a:rPr>
              <a:t>, That no reform is practicable, efficacious, or just, which shall not include Irishmen of every </a:t>
            </a:r>
            <a:r>
              <a:rPr lang="en-GB" altLang="en-US" sz="2200" i="1" dirty="0">
                <a:solidFill>
                  <a:schemeClr val="bg1"/>
                </a:solidFill>
              </a:rPr>
              <a:t>religious</a:t>
            </a:r>
            <a:r>
              <a:rPr lang="en-GB" altLang="en-US" sz="2200" dirty="0">
                <a:solidFill>
                  <a:schemeClr val="bg1"/>
                </a:solidFill>
              </a:rPr>
              <a:t> persuasion.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62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III. Revolutions – American, French … and Irish?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1800" dirty="0" smtClean="0">
                <a:solidFill>
                  <a:schemeClr val="bg1"/>
                </a:solidFill>
              </a:rPr>
              <a:t>5. </a:t>
            </a:r>
            <a:r>
              <a:rPr lang="en-GB" altLang="en-US" sz="1800" dirty="0">
                <a:solidFill>
                  <a:schemeClr val="bg1"/>
                </a:solidFill>
              </a:rPr>
              <a:t>The Catholic Question, 1789-95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Radicalisation </a:t>
            </a:r>
            <a:r>
              <a:rPr lang="en-GB" altLang="en-US" sz="1800" dirty="0">
                <a:solidFill>
                  <a:schemeClr val="bg1"/>
                </a:solidFill>
              </a:rPr>
              <a:t>of the Catholic Committee and links with the United Irishmen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Wolfe Tone, </a:t>
            </a:r>
            <a:r>
              <a:rPr lang="en-GB" altLang="en-US" sz="1800" i="1" dirty="0">
                <a:solidFill>
                  <a:schemeClr val="bg1"/>
                </a:solidFill>
              </a:rPr>
              <a:t>Argument on the behalf of the Catholics of Ireland</a:t>
            </a:r>
            <a:r>
              <a:rPr lang="en-GB" altLang="en-US" sz="1800" dirty="0">
                <a:solidFill>
                  <a:schemeClr val="bg1"/>
                </a:solidFill>
              </a:rPr>
              <a:t> (1791)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Catholic </a:t>
            </a:r>
            <a:r>
              <a:rPr lang="en-GB" altLang="en-US" sz="1800" dirty="0">
                <a:solidFill>
                  <a:schemeClr val="bg1"/>
                </a:solidFill>
              </a:rPr>
              <a:t>Relief &amp; Militia </a:t>
            </a:r>
            <a:r>
              <a:rPr lang="en-GB" altLang="en-US" sz="1800" dirty="0" smtClean="0">
                <a:solidFill>
                  <a:schemeClr val="bg1"/>
                </a:solidFill>
              </a:rPr>
              <a:t>Acts (1793) and the Fitzwilliam </a:t>
            </a:r>
            <a:r>
              <a:rPr lang="en-GB" altLang="en-US" sz="1800" dirty="0">
                <a:solidFill>
                  <a:schemeClr val="bg1"/>
                </a:solidFill>
              </a:rPr>
              <a:t>episode (Feb. </a:t>
            </a:r>
            <a:r>
              <a:rPr lang="en-GB" altLang="en-US" sz="1800" dirty="0" smtClean="0">
                <a:solidFill>
                  <a:schemeClr val="bg1"/>
                </a:solidFill>
              </a:rPr>
              <a:t>1795)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Popular Catholic politics – Defenders 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Facsimile Page Imag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7526" y="1600201"/>
            <a:ext cx="26463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III. Revolutions – American, French … and Irish?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1700" dirty="0" smtClean="0">
                <a:solidFill>
                  <a:schemeClr val="bg1"/>
                </a:solidFill>
              </a:rPr>
              <a:t>6. </a:t>
            </a:r>
            <a:r>
              <a:rPr lang="en-GB" altLang="en-US" sz="1700" dirty="0">
                <a:solidFill>
                  <a:schemeClr val="bg1"/>
                </a:solidFill>
              </a:rPr>
              <a:t>Transformation and rebellion, 1795-8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700" dirty="0">
                <a:solidFill>
                  <a:schemeClr val="bg1"/>
                </a:solidFill>
              </a:rPr>
              <a:t>United Irishmen c. 1795: </a:t>
            </a:r>
            <a:r>
              <a:rPr lang="en-GB" altLang="en-US" sz="1700" u="sng" dirty="0">
                <a:solidFill>
                  <a:schemeClr val="bg1"/>
                </a:solidFill>
              </a:rPr>
              <a:t>from</a:t>
            </a:r>
            <a:r>
              <a:rPr lang="en-GB" altLang="en-US" sz="1700" dirty="0">
                <a:solidFill>
                  <a:schemeClr val="bg1"/>
                </a:solidFill>
              </a:rPr>
              <a:t> a political movement </a:t>
            </a:r>
            <a:r>
              <a:rPr lang="en-GB" altLang="en-US" sz="1700" u="sng" dirty="0">
                <a:solidFill>
                  <a:schemeClr val="bg1"/>
                </a:solidFill>
              </a:rPr>
              <a:t>to</a:t>
            </a:r>
            <a:r>
              <a:rPr lang="en-GB" altLang="en-US" sz="1700" dirty="0">
                <a:solidFill>
                  <a:schemeClr val="bg1"/>
                </a:solidFill>
              </a:rPr>
              <a:t> a revolutionary republican conspiracy</a:t>
            </a:r>
          </a:p>
          <a:p>
            <a:pPr>
              <a:lnSpc>
                <a:spcPct val="80000"/>
              </a:lnSpc>
            </a:pPr>
            <a:endParaRPr lang="en-GB" altLang="en-US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700" dirty="0">
                <a:solidFill>
                  <a:schemeClr val="bg1"/>
                </a:solidFill>
              </a:rPr>
              <a:t>1798 Rebellion – a </a:t>
            </a:r>
            <a:r>
              <a:rPr lang="en-GB" altLang="en-US" sz="1700" dirty="0" smtClean="0">
                <a:solidFill>
                  <a:schemeClr val="bg1"/>
                </a:solidFill>
              </a:rPr>
              <a:t>disaster: </a:t>
            </a:r>
            <a:r>
              <a:rPr lang="en-GB" altLang="en-US" sz="1700" dirty="0">
                <a:solidFill>
                  <a:schemeClr val="bg1"/>
                </a:solidFill>
              </a:rPr>
              <a:t>P</a:t>
            </a:r>
            <a:r>
              <a:rPr lang="en-GB" altLang="en-US" sz="1700" dirty="0" smtClean="0">
                <a:solidFill>
                  <a:schemeClr val="bg1"/>
                </a:solidFill>
              </a:rPr>
              <a:t>easant </a:t>
            </a:r>
            <a:r>
              <a:rPr lang="en-GB" altLang="en-US" sz="1700" dirty="0">
                <a:solidFill>
                  <a:schemeClr val="bg1"/>
                </a:solidFill>
              </a:rPr>
              <a:t>uprising? A civil war? A religious </a:t>
            </a:r>
            <a:r>
              <a:rPr lang="en-GB" altLang="en-US" sz="1700" dirty="0" smtClean="0">
                <a:solidFill>
                  <a:schemeClr val="bg1"/>
                </a:solidFill>
              </a:rPr>
              <a:t>war? An </a:t>
            </a:r>
            <a:r>
              <a:rPr lang="en-GB" altLang="en-US" sz="1700" dirty="0">
                <a:solidFill>
                  <a:schemeClr val="bg1"/>
                </a:solidFill>
              </a:rPr>
              <a:t>assertion of republican and Enlightened ideals?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700" dirty="0">
                <a:solidFill>
                  <a:schemeClr val="bg1"/>
                </a:solidFill>
              </a:rPr>
              <a:t>Non-rebels</a:t>
            </a:r>
          </a:p>
          <a:p>
            <a:pPr lvl="1">
              <a:lnSpc>
                <a:spcPct val="80000"/>
              </a:lnSpc>
            </a:pPr>
            <a:r>
              <a:rPr lang="en-GB" altLang="en-US" sz="1700" dirty="0">
                <a:solidFill>
                  <a:schemeClr val="bg1"/>
                </a:solidFill>
              </a:rPr>
              <a:t>Defence &amp; counter-insurgency</a:t>
            </a:r>
          </a:p>
          <a:p>
            <a:pPr lvl="1">
              <a:lnSpc>
                <a:spcPct val="80000"/>
              </a:lnSpc>
            </a:pPr>
            <a:r>
              <a:rPr lang="en-GB" altLang="en-US" sz="1700" dirty="0">
                <a:solidFill>
                  <a:schemeClr val="bg1"/>
                </a:solidFill>
              </a:rPr>
              <a:t>Catholic Church</a:t>
            </a:r>
          </a:p>
          <a:p>
            <a:pPr lvl="1">
              <a:lnSpc>
                <a:spcPct val="80000"/>
              </a:lnSpc>
            </a:pPr>
            <a:r>
              <a:rPr lang="en-GB" altLang="en-US" sz="1700" dirty="0">
                <a:solidFill>
                  <a:schemeClr val="bg1"/>
                </a:solidFill>
              </a:rPr>
              <a:t>Popular protestant loyalism – Orange Order 1795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altLang="en-US" sz="17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700" dirty="0">
                <a:solidFill>
                  <a:schemeClr val="bg1"/>
                </a:solidFill>
              </a:rPr>
              <a:t>The Act of Union (1800</a:t>
            </a:r>
            <a:r>
              <a:rPr lang="en-GB" altLang="en-US" sz="1700" dirty="0" smtClean="0">
                <a:solidFill>
                  <a:schemeClr val="bg1"/>
                </a:solidFill>
              </a:rPr>
              <a:t>)</a:t>
            </a:r>
            <a:endParaRPr lang="en-GB" altLang="en-US" sz="1700" dirty="0">
              <a:solidFill>
                <a:schemeClr val="bg1"/>
              </a:solidFill>
            </a:endParaRPr>
          </a:p>
        </p:txBody>
      </p:sp>
      <p:pic>
        <p:nvPicPr>
          <p:cNvPr id="5128" name="Picture 8" descr="679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1640681"/>
            <a:ext cx="3313112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attle of Ballynahi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81" y="4186496"/>
            <a:ext cx="35972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</a:rPr>
              <a:t>Reflections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dirty="0">
                <a:solidFill>
                  <a:schemeClr val="bg1"/>
                </a:solidFill>
              </a:rPr>
              <a:t>1798 was a </a:t>
            </a:r>
            <a:r>
              <a:rPr lang="en-GB" altLang="en-US" dirty="0" smtClean="0">
                <a:solidFill>
                  <a:schemeClr val="bg1"/>
                </a:solidFill>
              </a:rPr>
              <a:t>complex </a:t>
            </a:r>
            <a:r>
              <a:rPr lang="en-GB" altLang="en-US" dirty="0">
                <a:solidFill>
                  <a:schemeClr val="bg1"/>
                </a:solidFill>
              </a:rPr>
              <a:t>event in which a variety of tensions came to the fore – ‘Catholic disaffection, Presbyterian radicalism, anti-English patriotism, agrarian discontent, middle-class liberalism, loyalist anxiety, popular sectarianism’ (Ian McBride)</a:t>
            </a:r>
          </a:p>
          <a:p>
            <a:pPr>
              <a:lnSpc>
                <a:spcPct val="80000"/>
              </a:lnSpc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chemeClr val="bg1"/>
                </a:solidFill>
              </a:rPr>
              <a:t>‘Because the republicans attempted to be all things to all people, subsequent generations have been free to interpret them as they wish.’ (Nancy Curtin)</a:t>
            </a:r>
          </a:p>
          <a:p>
            <a:pPr>
              <a:lnSpc>
                <a:spcPct val="80000"/>
              </a:lnSpc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dirty="0" smtClean="0">
                <a:solidFill>
                  <a:schemeClr val="bg1"/>
                </a:solidFill>
              </a:rPr>
              <a:t>The danger of anachronism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chemeClr val="bg1"/>
                </a:solidFill>
              </a:rPr>
              <a:t>The importance of historical </a:t>
            </a:r>
            <a:r>
              <a:rPr lang="en-GB" altLang="en-US" dirty="0" smtClean="0">
                <a:solidFill>
                  <a:schemeClr val="bg1"/>
                </a:solidFill>
              </a:rPr>
              <a:t>method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</a:rPr>
              <a:t>Reading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S.J. Connolly, </a:t>
            </a:r>
            <a:r>
              <a:rPr lang="en-GB" i="1" dirty="0">
                <a:solidFill>
                  <a:schemeClr val="bg1"/>
                </a:solidFill>
              </a:rPr>
              <a:t>Divided kingdom: Ireland, 1630-1800</a:t>
            </a:r>
            <a:r>
              <a:rPr lang="en-GB" dirty="0">
                <a:solidFill>
                  <a:schemeClr val="bg1"/>
                </a:solidFill>
              </a:rPr>
              <a:t> (Oxford, 2008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M.J</a:t>
            </a:r>
            <a:r>
              <a:rPr lang="en-GB" dirty="0">
                <a:solidFill>
                  <a:schemeClr val="bg1"/>
                </a:solidFill>
              </a:rPr>
              <a:t>. Powell, ‘Ireland: radicalism, rebellion and union’, in H. T. Dickinson, (ed.), </a:t>
            </a:r>
            <a:r>
              <a:rPr lang="en-GB" i="1" dirty="0">
                <a:solidFill>
                  <a:schemeClr val="bg1"/>
                </a:solidFill>
              </a:rPr>
              <a:t>A companion to eighteenth-century Britain</a:t>
            </a:r>
            <a:r>
              <a:rPr lang="en-GB" dirty="0">
                <a:solidFill>
                  <a:schemeClr val="bg1"/>
                </a:solidFill>
              </a:rPr>
              <a:t> (Oxford, 2006), </a:t>
            </a:r>
            <a:r>
              <a:rPr lang="en-GB" dirty="0" smtClean="0">
                <a:solidFill>
                  <a:schemeClr val="bg1"/>
                </a:solidFill>
              </a:rPr>
              <a:t>414-28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Pieter </a:t>
            </a:r>
            <a:r>
              <a:rPr lang="en-GB" dirty="0" err="1" smtClean="0">
                <a:solidFill>
                  <a:schemeClr val="bg1"/>
                </a:solidFill>
              </a:rPr>
              <a:t>Tesch</a:t>
            </a:r>
            <a:r>
              <a:rPr lang="en-GB" dirty="0" smtClean="0">
                <a:solidFill>
                  <a:schemeClr val="bg1"/>
                </a:solidFill>
              </a:rPr>
              <a:t>, ‘Presbyterian radicalism’, in David Dickson, </a:t>
            </a:r>
            <a:r>
              <a:rPr lang="en-GB" dirty="0" err="1" smtClean="0">
                <a:solidFill>
                  <a:schemeClr val="bg1"/>
                </a:solidFill>
              </a:rPr>
              <a:t>Daire</a:t>
            </a:r>
            <a:r>
              <a:rPr lang="en-GB" dirty="0" smtClean="0">
                <a:solidFill>
                  <a:schemeClr val="bg1"/>
                </a:solidFill>
              </a:rPr>
              <a:t> Keogh, and Kevin Whelan (</a:t>
            </a:r>
            <a:r>
              <a:rPr lang="en-GB" dirty="0" err="1" smtClean="0">
                <a:solidFill>
                  <a:schemeClr val="bg1"/>
                </a:solidFill>
              </a:rPr>
              <a:t>eds</a:t>
            </a:r>
            <a:r>
              <a:rPr lang="en-GB" dirty="0" smtClean="0">
                <a:solidFill>
                  <a:schemeClr val="bg1"/>
                </a:solidFill>
              </a:rPr>
              <a:t>), </a:t>
            </a:r>
            <a:r>
              <a:rPr lang="en-GB" i="1" dirty="0" smtClean="0">
                <a:solidFill>
                  <a:schemeClr val="bg1"/>
                </a:solidFill>
              </a:rPr>
              <a:t>The United Irishmen: republicanism, radicalism, and rebellion</a:t>
            </a:r>
            <a:r>
              <a:rPr lang="en-GB" dirty="0" smtClean="0">
                <a:solidFill>
                  <a:schemeClr val="bg1"/>
                </a:solidFill>
              </a:rPr>
              <a:t> (Dublin, 1993), 33-48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5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3000" dirty="0" smtClean="0">
                <a:solidFill>
                  <a:schemeClr val="bg1"/>
                </a:solidFill>
              </a:rPr>
              <a:t>I</a:t>
            </a:r>
            <a:r>
              <a:rPr lang="en-GB" altLang="en-US" sz="3000" dirty="0">
                <a:solidFill>
                  <a:schemeClr val="bg1"/>
                </a:solidFill>
              </a:rPr>
              <a:t>. Understanding eighteenth-century Ireland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3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3000" dirty="0">
                <a:solidFill>
                  <a:schemeClr val="bg1"/>
                </a:solidFill>
              </a:rPr>
              <a:t>II. </a:t>
            </a:r>
            <a:r>
              <a:rPr lang="en-GB" altLang="en-US" sz="3000" dirty="0" smtClean="0">
                <a:solidFill>
                  <a:schemeClr val="bg1"/>
                </a:solidFill>
              </a:rPr>
              <a:t>Politics and religion, 1690-1776</a:t>
            </a:r>
            <a:endParaRPr lang="en-GB" altLang="en-US" sz="3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3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3000" dirty="0">
                <a:solidFill>
                  <a:schemeClr val="bg1"/>
                </a:solidFill>
              </a:rPr>
              <a:t>III. </a:t>
            </a:r>
            <a:r>
              <a:rPr lang="en-GB" altLang="en-US" sz="3000" dirty="0" smtClean="0">
                <a:solidFill>
                  <a:schemeClr val="bg1"/>
                </a:solidFill>
              </a:rPr>
              <a:t>Revolutions – American, French … and Irish?</a:t>
            </a:r>
            <a:endParaRPr lang="en-GB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I. Understanding eighteenth-century Ireland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1. Polarization &amp; the ‘hidden Ireland’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2. </a:t>
            </a:r>
            <a:r>
              <a:rPr lang="en-GB" altLang="en-US" sz="1800" dirty="0" smtClean="0">
                <a:solidFill>
                  <a:schemeClr val="bg1"/>
                </a:solidFill>
              </a:rPr>
              <a:t>The Anglo-Irish elite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Descendants of migrants: </a:t>
            </a:r>
            <a:r>
              <a:rPr lang="en-GB" altLang="en-US" sz="1800" dirty="0" smtClean="0">
                <a:solidFill>
                  <a:schemeClr val="bg1"/>
                </a:solidFill>
              </a:rPr>
              <a:t>c12, c16, &amp; </a:t>
            </a:r>
            <a:r>
              <a:rPr lang="en-GB" altLang="en-US" sz="1800" dirty="0">
                <a:solidFill>
                  <a:schemeClr val="bg1"/>
                </a:solidFill>
              </a:rPr>
              <a:t>c17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Church of Ireland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Land </a:t>
            </a:r>
            <a:r>
              <a:rPr lang="en-GB" altLang="en-US" sz="1800" dirty="0" smtClean="0">
                <a:solidFill>
                  <a:schemeClr val="bg1"/>
                </a:solidFill>
              </a:rPr>
              <a:t>and </a:t>
            </a:r>
            <a:r>
              <a:rPr lang="en-GB" altLang="en-US" sz="1800" dirty="0">
                <a:solidFill>
                  <a:schemeClr val="bg1"/>
                </a:solidFill>
              </a:rPr>
              <a:t>politics: </a:t>
            </a:r>
            <a:r>
              <a:rPr lang="en-GB" altLang="en-US" sz="1800" dirty="0" smtClean="0">
                <a:solidFill>
                  <a:schemeClr val="bg1"/>
                </a:solidFill>
              </a:rPr>
              <a:t>the Irish Parliament </a:t>
            </a: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3. Kingdom or colony?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4. </a:t>
            </a:r>
            <a:r>
              <a:rPr lang="en-GB" altLang="en-US" sz="1800" dirty="0" smtClean="0">
                <a:solidFill>
                  <a:schemeClr val="bg1"/>
                </a:solidFill>
              </a:rPr>
              <a:t>A European society? </a:t>
            </a:r>
          </a:p>
          <a:p>
            <a:pPr lvl="1">
              <a:lnSpc>
                <a:spcPct val="80000"/>
              </a:lnSpc>
            </a:pPr>
            <a:r>
              <a:rPr lang="en-GB" altLang="en-US" sz="1800" i="1" dirty="0" err="1" smtClean="0">
                <a:solidFill>
                  <a:schemeClr val="bg1"/>
                </a:solidFill>
              </a:rPr>
              <a:t>ancien</a:t>
            </a:r>
            <a:r>
              <a:rPr lang="en-GB" altLang="en-US" sz="1800" i="1" dirty="0" smtClean="0">
                <a:solidFill>
                  <a:schemeClr val="bg1"/>
                </a:solidFill>
              </a:rPr>
              <a:t> </a:t>
            </a:r>
            <a:r>
              <a:rPr lang="en-GB" altLang="en-US" sz="1800" i="1" dirty="0" err="1">
                <a:solidFill>
                  <a:schemeClr val="bg1"/>
                </a:solidFill>
              </a:rPr>
              <a:t>régime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Confessional state and penal laws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Deference and </a:t>
            </a:r>
            <a:r>
              <a:rPr lang="en-GB" altLang="en-US" sz="1800" dirty="0" smtClean="0">
                <a:solidFill>
                  <a:schemeClr val="bg1"/>
                </a:solidFill>
              </a:rPr>
              <a:t>paternalism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pic>
        <p:nvPicPr>
          <p:cNvPr id="4105" name="Picture 9" descr="LadyHiberniadet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5401" y="1600201"/>
            <a:ext cx="36306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</a:t>
            </a:r>
            <a:r>
              <a:rPr lang="en-GB" altLang="en-US" sz="3200" dirty="0" smtClean="0">
                <a:solidFill>
                  <a:schemeClr val="bg1"/>
                </a:solidFill>
                <a:latin typeface="+mn-lt"/>
              </a:rPr>
              <a:t>. Politics and religion, 1690-1776</a:t>
            </a:r>
            <a:endParaRPr lang="en-GB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1. The </a:t>
            </a:r>
            <a:r>
              <a:rPr lang="en-GB" altLang="en-US" sz="2000" dirty="0" smtClean="0">
                <a:solidFill>
                  <a:schemeClr val="bg1"/>
                </a:solidFill>
              </a:rPr>
              <a:t>‘Glorious’ Revolution </a:t>
            </a:r>
            <a:r>
              <a:rPr lang="en-GB" altLang="en-US" sz="2000" dirty="0">
                <a:solidFill>
                  <a:schemeClr val="bg1"/>
                </a:solidFill>
              </a:rPr>
              <a:t>in Ireland </a:t>
            </a:r>
          </a:p>
          <a:p>
            <a:pPr marL="381000" indent="-381000">
              <a:lnSpc>
                <a:spcPct val="80000"/>
              </a:lnSpc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marL="381000" indent="-381000">
              <a:lnSpc>
                <a:spcPct val="80000"/>
              </a:lnSpc>
            </a:pPr>
            <a:r>
              <a:rPr lang="en-GB" altLang="en-US" sz="2000" dirty="0">
                <a:solidFill>
                  <a:schemeClr val="bg1"/>
                </a:solidFill>
              </a:rPr>
              <a:t>James II (1685-88): Irish policy and protestant fears</a:t>
            </a:r>
          </a:p>
          <a:p>
            <a:pPr marL="381000" indent="-381000">
              <a:lnSpc>
                <a:spcPct val="80000"/>
              </a:lnSpc>
            </a:pPr>
            <a:endParaRPr lang="en-GB" altLang="en-US" sz="2000" dirty="0">
              <a:solidFill>
                <a:schemeClr val="bg1"/>
              </a:solidFill>
            </a:endParaRPr>
          </a:p>
          <a:p>
            <a:pPr marL="381000" indent="-381000">
              <a:lnSpc>
                <a:spcPct val="80000"/>
              </a:lnSpc>
            </a:pPr>
            <a:r>
              <a:rPr lang="en-GB" altLang="en-US" sz="2000" dirty="0" err="1">
                <a:solidFill>
                  <a:schemeClr val="bg1"/>
                </a:solidFill>
              </a:rPr>
              <a:t>Williamite</a:t>
            </a:r>
            <a:r>
              <a:rPr lang="en-GB" altLang="en-US" sz="2000" dirty="0">
                <a:solidFill>
                  <a:schemeClr val="bg1"/>
                </a:solidFill>
              </a:rPr>
              <a:t> War</a:t>
            </a:r>
          </a:p>
          <a:p>
            <a:pPr marL="800100" lvl="1" indent="-342900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Derry, the Boyne, </a:t>
            </a:r>
            <a:r>
              <a:rPr lang="en-GB" altLang="en-US" sz="1800" dirty="0" err="1" smtClean="0">
                <a:solidFill>
                  <a:schemeClr val="bg1"/>
                </a:solidFill>
              </a:rPr>
              <a:t>Aughrim</a:t>
            </a:r>
            <a:endParaRPr lang="en-GB" altLang="en-US" sz="18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William </a:t>
            </a:r>
            <a:r>
              <a:rPr lang="en-GB" altLang="en-US" sz="1800" dirty="0">
                <a:solidFill>
                  <a:schemeClr val="bg1"/>
                </a:solidFill>
              </a:rPr>
              <a:t>vs. Irish protestants</a:t>
            </a:r>
          </a:p>
          <a:p>
            <a:pPr marL="800100" lvl="1" indent="-342900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Treaty of Limerick (1691) and the penal laws</a:t>
            </a:r>
          </a:p>
          <a:p>
            <a:pPr marL="381000" indent="-381000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marL="381000" indent="-381000">
              <a:lnSpc>
                <a:spcPct val="80000"/>
              </a:lnSpc>
            </a:pPr>
            <a:r>
              <a:rPr lang="en-GB" altLang="en-US" sz="2000" dirty="0" smtClean="0">
                <a:solidFill>
                  <a:schemeClr val="bg1"/>
                </a:solidFill>
              </a:rPr>
              <a:t>Status and subordination of the Irish Parliament </a:t>
            </a:r>
            <a:endParaRPr lang="en-GB" altLang="en-US" sz="2000" dirty="0"/>
          </a:p>
        </p:txBody>
      </p:sp>
      <p:pic>
        <p:nvPicPr>
          <p:cNvPr id="6156" name="Picture 12" descr="File:King William III from NP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557339"/>
            <a:ext cx="367188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smtClean="0">
                <a:solidFill>
                  <a:schemeClr val="bg1"/>
                </a:solidFill>
                <a:latin typeface="+mn-lt"/>
              </a:rPr>
              <a:t>II. </a:t>
            </a:r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Politics and religion</a:t>
            </a:r>
            <a:r>
              <a:rPr lang="en-GB" altLang="en-US" sz="32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1690-1776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2. </a:t>
            </a:r>
            <a:r>
              <a:rPr lang="en-GB" altLang="en-US" sz="1800" dirty="0" smtClean="0">
                <a:solidFill>
                  <a:schemeClr val="bg1"/>
                </a:solidFill>
              </a:rPr>
              <a:t>‘The Protestant Ascendancy’</a:t>
            </a: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c</a:t>
            </a:r>
            <a:r>
              <a:rPr lang="en-GB" altLang="en-US" sz="1800" dirty="0" smtClean="0">
                <a:solidFill>
                  <a:schemeClr val="bg1"/>
                </a:solidFill>
              </a:rPr>
              <a:t>. 15% of </a:t>
            </a:r>
            <a:r>
              <a:rPr lang="en-GB" altLang="en-US" sz="1800" dirty="0">
                <a:solidFill>
                  <a:schemeClr val="bg1"/>
                </a:solidFill>
              </a:rPr>
              <a:t>population - Church of </a:t>
            </a:r>
            <a:r>
              <a:rPr lang="en-GB" altLang="en-US" sz="1800" dirty="0" smtClean="0">
                <a:solidFill>
                  <a:schemeClr val="bg1"/>
                </a:solidFill>
              </a:rPr>
              <a:t>Ireland, land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Virtual monopoly on power and public office </a:t>
            </a:r>
          </a:p>
          <a:p>
            <a:pPr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Yet … growing concern about British domination </a:t>
            </a:r>
          </a:p>
          <a:p>
            <a:pPr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E</a:t>
            </a:r>
            <a:r>
              <a:rPr lang="en-GB" altLang="en-US" sz="1800" dirty="0" smtClean="0">
                <a:solidFill>
                  <a:schemeClr val="bg1"/>
                </a:solidFill>
              </a:rPr>
              <a:t>mergence of Irish </a:t>
            </a:r>
            <a:r>
              <a:rPr lang="en-GB" altLang="en-US" sz="1800" dirty="0">
                <a:solidFill>
                  <a:schemeClr val="bg1"/>
                </a:solidFill>
              </a:rPr>
              <a:t>patriotism – a </a:t>
            </a:r>
            <a:r>
              <a:rPr lang="en-GB" altLang="en-US" sz="1800" dirty="0" smtClean="0">
                <a:solidFill>
                  <a:schemeClr val="bg1"/>
                </a:solidFill>
              </a:rPr>
              <a:t>separate </a:t>
            </a:r>
            <a:r>
              <a:rPr lang="en-GB" altLang="en-US" sz="1800" dirty="0">
                <a:solidFill>
                  <a:schemeClr val="bg1"/>
                </a:solidFill>
              </a:rPr>
              <a:t>kingdom with a separate parliament</a:t>
            </a:r>
            <a:endParaRPr lang="en-GB" alt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Mobilisation, c. 1750 to </a:t>
            </a:r>
            <a:r>
              <a:rPr lang="en-GB" altLang="en-US" sz="1800" dirty="0" smtClean="0">
                <a:solidFill>
                  <a:schemeClr val="bg1"/>
                </a:solidFill>
              </a:rPr>
              <a:t>1776</a:t>
            </a: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pic>
        <p:nvPicPr>
          <p:cNvPr id="8197" name="Picture 5" descr="1890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6" y="1341439"/>
            <a:ext cx="2811463" cy="2147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Eight benches in front of an arched doorway in the lower floor; a balcony with a fence and pillars in the upper floor; a doom roof with a roundel window above; a scale below image at bottom; after Omer.  1767&#10;Engraving with et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860800"/>
            <a:ext cx="306705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II. Politics and religion, 1690-1776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altLang="en-US" sz="3100" dirty="0">
                <a:solidFill>
                  <a:schemeClr val="bg1"/>
                </a:solidFill>
              </a:rPr>
              <a:t>3. Catholics and the penal </a:t>
            </a:r>
            <a:r>
              <a:rPr lang="en-GB" altLang="en-US" sz="3100" dirty="0" smtClean="0">
                <a:solidFill>
                  <a:schemeClr val="bg1"/>
                </a:solidFill>
              </a:rPr>
              <a:t>laws – c. 75% population </a:t>
            </a:r>
            <a:endParaRPr lang="en-GB" altLang="en-US" sz="31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altLang="en-US" sz="31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3100" dirty="0">
                <a:solidFill>
                  <a:schemeClr val="bg1"/>
                </a:solidFill>
              </a:rPr>
              <a:t>Penal laws, c. 1695 to </a:t>
            </a:r>
            <a:r>
              <a:rPr lang="en-GB" altLang="en-US" sz="3100" dirty="0" smtClean="0">
                <a:solidFill>
                  <a:schemeClr val="bg1"/>
                </a:solidFill>
              </a:rPr>
              <a:t>1728</a:t>
            </a:r>
            <a:endParaRPr lang="en-GB" altLang="en-US" sz="31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altLang="en-US" sz="3100" dirty="0">
              <a:solidFill>
                <a:schemeClr val="bg1"/>
              </a:solidFill>
            </a:endParaRP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GB" altLang="en-US" sz="3100" dirty="0" smtClean="0">
                <a:solidFill>
                  <a:schemeClr val="bg1"/>
                </a:solidFill>
              </a:rPr>
              <a:t>Why? </a:t>
            </a:r>
            <a:r>
              <a:rPr lang="en-GB" altLang="en-US" sz="3100" dirty="0">
                <a:solidFill>
                  <a:schemeClr val="bg1"/>
                </a:solidFill>
              </a:rPr>
              <a:t>Power, </a:t>
            </a:r>
            <a:r>
              <a:rPr lang="en-GB" altLang="en-US" sz="3100" dirty="0" smtClean="0">
                <a:solidFill>
                  <a:schemeClr val="bg1"/>
                </a:solidFill>
              </a:rPr>
              <a:t>security, </a:t>
            </a:r>
            <a:r>
              <a:rPr lang="en-GB" altLang="en-US" sz="3100" dirty="0">
                <a:solidFill>
                  <a:schemeClr val="bg1"/>
                </a:solidFill>
              </a:rPr>
              <a:t>greed, revenge, conversion, ‘the done thing’? </a:t>
            </a:r>
            <a:endParaRPr lang="en-GB" altLang="en-US" sz="3100" dirty="0" smtClean="0">
              <a:solidFill>
                <a:schemeClr val="bg1"/>
              </a:solidFill>
            </a:endParaRP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en-GB" altLang="en-US" sz="3100" dirty="0">
              <a:solidFill>
                <a:schemeClr val="bg1"/>
              </a:solidFill>
            </a:endParaRP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GB" altLang="en-US" sz="3100" dirty="0" smtClean="0">
                <a:solidFill>
                  <a:schemeClr val="bg1"/>
                </a:solidFill>
              </a:rPr>
              <a:t>What impact did the penal laws have? Enforcement, variations, type of society 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en-GB" altLang="en-US" sz="3100" dirty="0">
              <a:solidFill>
                <a:schemeClr val="bg1"/>
              </a:solidFill>
            </a:endParaRP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n-GB" altLang="en-US" sz="3100" dirty="0" smtClean="0">
                <a:solidFill>
                  <a:schemeClr val="bg1"/>
                </a:solidFill>
              </a:rPr>
              <a:t>Catholics and politics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n-GB" altLang="en-US" sz="3100" dirty="0" err="1" smtClean="0">
                <a:solidFill>
                  <a:schemeClr val="bg1"/>
                </a:solidFill>
              </a:rPr>
              <a:t>Jacobitism</a:t>
            </a:r>
            <a:r>
              <a:rPr lang="en-GB" altLang="en-US" sz="3100" dirty="0" smtClean="0">
                <a:solidFill>
                  <a:schemeClr val="bg1"/>
                </a:solidFill>
              </a:rPr>
              <a:t>: variety of forms and grievances – loss of credibility after 1745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n-GB" altLang="en-US" sz="3100" dirty="0" smtClean="0">
                <a:solidFill>
                  <a:schemeClr val="bg1"/>
                </a:solidFill>
              </a:rPr>
              <a:t>Agrarian protest: </a:t>
            </a:r>
            <a:r>
              <a:rPr lang="en-GB" altLang="en-US" sz="3100" dirty="0" err="1" smtClean="0">
                <a:solidFill>
                  <a:schemeClr val="bg1"/>
                </a:solidFill>
              </a:rPr>
              <a:t>Whiteboys</a:t>
            </a:r>
            <a:r>
              <a:rPr lang="en-GB" altLang="en-US" sz="3100" dirty="0" smtClean="0">
                <a:solidFill>
                  <a:schemeClr val="bg1"/>
                </a:solidFill>
              </a:rPr>
              <a:t> (1760s) 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n-GB" altLang="en-US" sz="3100" dirty="0" smtClean="0">
                <a:solidFill>
                  <a:schemeClr val="bg1"/>
                </a:solidFill>
              </a:rPr>
              <a:t>Emergence of the Catholic Question in Britain and Ireland from 1750s</a:t>
            </a:r>
            <a:endParaRPr lang="en-GB" altLang="en-US" sz="31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60622" y="1825625"/>
            <a:ext cx="22047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II. Politics and religion, 1690-1776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1800" dirty="0" smtClean="0">
                <a:solidFill>
                  <a:schemeClr val="bg1"/>
                </a:solidFill>
              </a:rPr>
              <a:t>4. Presbyterians – c. 10% population 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Growth </a:t>
            </a:r>
            <a:r>
              <a:rPr lang="en-GB" altLang="en-US" sz="1800" dirty="0">
                <a:solidFill>
                  <a:schemeClr val="bg1"/>
                </a:solidFill>
              </a:rPr>
              <a:t>and consolidation </a:t>
            </a:r>
            <a:r>
              <a:rPr lang="en-GB" altLang="en-US" sz="1800" dirty="0" smtClean="0">
                <a:solidFill>
                  <a:schemeClr val="bg1"/>
                </a:solidFill>
              </a:rPr>
              <a:t>in </a:t>
            </a:r>
            <a:r>
              <a:rPr lang="en-GB" altLang="en-US" sz="1800" dirty="0">
                <a:solidFill>
                  <a:schemeClr val="bg1"/>
                </a:solidFill>
              </a:rPr>
              <a:t>Ulster, 1613-1690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Unimpeachable loyalty </a:t>
            </a:r>
            <a:r>
              <a:rPr lang="en-GB" altLang="en-US" sz="1800" dirty="0" smtClean="0">
                <a:solidFill>
                  <a:schemeClr val="bg1"/>
                </a:solidFill>
              </a:rPr>
              <a:t>during </a:t>
            </a:r>
            <a:r>
              <a:rPr lang="en-GB" altLang="en-US" sz="1800" dirty="0">
                <a:solidFill>
                  <a:schemeClr val="bg1"/>
                </a:solidFill>
              </a:rPr>
              <a:t>the </a:t>
            </a:r>
            <a:r>
              <a:rPr lang="en-GB" altLang="en-US" sz="1800" dirty="0" err="1">
                <a:solidFill>
                  <a:schemeClr val="bg1"/>
                </a:solidFill>
              </a:rPr>
              <a:t>Williamite</a:t>
            </a:r>
            <a:r>
              <a:rPr lang="en-GB" altLang="en-US" sz="1800" dirty="0">
                <a:solidFill>
                  <a:schemeClr val="bg1"/>
                </a:solidFill>
              </a:rPr>
              <a:t> Revolution: </a:t>
            </a:r>
            <a:r>
              <a:rPr lang="en-GB" altLang="en-US" sz="1800" i="1" dirty="0" err="1">
                <a:solidFill>
                  <a:schemeClr val="bg1"/>
                </a:solidFill>
              </a:rPr>
              <a:t>regium</a:t>
            </a:r>
            <a:r>
              <a:rPr lang="en-GB" altLang="en-US" sz="1800" i="1" dirty="0">
                <a:solidFill>
                  <a:schemeClr val="bg1"/>
                </a:solidFill>
              </a:rPr>
              <a:t> </a:t>
            </a:r>
            <a:r>
              <a:rPr lang="en-GB" altLang="en-US" sz="1800" i="1" dirty="0" err="1">
                <a:solidFill>
                  <a:schemeClr val="bg1"/>
                </a:solidFill>
              </a:rPr>
              <a:t>donum</a:t>
            </a:r>
            <a:endParaRPr lang="en-GB" altLang="en-US" sz="18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Confessional state and </a:t>
            </a:r>
            <a:r>
              <a:rPr lang="en-GB" altLang="en-US" sz="1800" dirty="0" smtClean="0">
                <a:solidFill>
                  <a:schemeClr val="bg1"/>
                </a:solidFill>
              </a:rPr>
              <a:t>legal restrictions – Sacramental Test 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Commerce and the Enlightenment – ‘classical republicanism’ 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Emigration to American and agrarian protest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10245" name="Picture 6" descr="Fetch?recordID=046580110000010&amp;contentSet=ECRP&amp;banner=4ce64fe7&amp;digest=0416a6b2a0f50f331fdb1c6cff8ce375&amp;highlight=00ff00+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2" y="1690688"/>
            <a:ext cx="30892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III. Revolutions – American, French</a:t>
            </a:r>
            <a:r>
              <a:rPr lang="en-GB" altLang="en-US" sz="3200" dirty="0" smtClean="0">
                <a:solidFill>
                  <a:schemeClr val="bg1"/>
                </a:solidFill>
                <a:latin typeface="+mn-lt"/>
              </a:rPr>
              <a:t> … and Irish?</a:t>
            </a:r>
            <a:endParaRPr lang="en-GB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2000" dirty="0" smtClean="0">
                <a:solidFill>
                  <a:schemeClr val="bg1"/>
                </a:solidFill>
              </a:rPr>
              <a:t>1. The American Revolution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 smtClean="0">
                <a:solidFill>
                  <a:schemeClr val="bg1"/>
                </a:solidFill>
              </a:rPr>
              <a:t>Post </a:t>
            </a:r>
            <a:r>
              <a:rPr lang="en-GB" altLang="en-US" sz="2000" dirty="0">
                <a:solidFill>
                  <a:schemeClr val="bg1"/>
                </a:solidFill>
              </a:rPr>
              <a:t>1763: tightening of control and taxation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chemeClr val="bg1"/>
                </a:solidFill>
              </a:rPr>
              <a:t>Greater colonial rights rather than independence: ‘the rights of Englishmen’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chemeClr val="bg1"/>
                </a:solidFill>
              </a:rPr>
              <a:t>4 July 1776: Declaration of Independence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chemeClr val="bg1"/>
                </a:solidFill>
              </a:rPr>
              <a:t>1775-81: military struggle and alliance with </a:t>
            </a:r>
            <a:r>
              <a:rPr lang="en-GB" altLang="en-US" sz="2000" dirty="0" smtClean="0">
                <a:solidFill>
                  <a:schemeClr val="bg1"/>
                </a:solidFill>
              </a:rPr>
              <a:t>France</a:t>
            </a:r>
            <a:endParaRPr lang="en-GB" altLang="en-US" sz="2000" dirty="0">
              <a:solidFill>
                <a:schemeClr val="bg1"/>
              </a:solidFill>
            </a:endParaRPr>
          </a:p>
        </p:txBody>
      </p:sp>
      <p:pic>
        <p:nvPicPr>
          <p:cNvPr id="4102" name="Picture 6" descr="bostonmassacr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09776"/>
            <a:ext cx="4038600" cy="370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III</a:t>
            </a:r>
            <a:r>
              <a:rPr lang="en-GB" altLang="en-US" sz="3200" dirty="0" smtClean="0">
                <a:solidFill>
                  <a:schemeClr val="bg1"/>
                </a:solidFill>
                <a:latin typeface="+mn-lt"/>
              </a:rPr>
              <a:t>. Revolutions – American, French … and Irish?</a:t>
            </a:r>
            <a:endParaRPr lang="en-GB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2. The American Revolution and </a:t>
            </a:r>
            <a:r>
              <a:rPr lang="en-GB" altLang="en-US" sz="1800" dirty="0" smtClean="0">
                <a:solidFill>
                  <a:schemeClr val="bg1"/>
                </a:solidFill>
              </a:rPr>
              <a:t>Ireland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Recession</a:t>
            </a:r>
            <a:r>
              <a:rPr lang="en-GB" altLang="en-US" sz="1800" dirty="0">
                <a:solidFill>
                  <a:schemeClr val="bg1"/>
                </a:solidFill>
              </a:rPr>
              <a:t>, threat of invasion, example of America  </a:t>
            </a:r>
            <a:endParaRPr lang="en-GB" alt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Formation and spread of the Volunteers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60,000 by May 1782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Development of popular </a:t>
            </a:r>
            <a:r>
              <a:rPr lang="en-GB" altLang="en-US" sz="1800" dirty="0">
                <a:solidFill>
                  <a:schemeClr val="bg1"/>
                </a:solidFill>
              </a:rPr>
              <a:t>politics, especially amongst Ulster Presbyterians </a:t>
            </a:r>
            <a:endParaRPr lang="en-GB" alt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endParaRPr lang="en-GB" alt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Success and decline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End </a:t>
            </a:r>
            <a:r>
              <a:rPr lang="en-GB" altLang="en-US" sz="1800" dirty="0">
                <a:solidFill>
                  <a:schemeClr val="bg1"/>
                </a:solidFill>
              </a:rPr>
              <a:t>of trade restrictions (1779)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</a:rPr>
              <a:t>Dismantling of the penal </a:t>
            </a:r>
            <a:r>
              <a:rPr lang="en-GB" altLang="en-US" sz="1800" dirty="0" smtClean="0">
                <a:solidFill>
                  <a:schemeClr val="bg1"/>
                </a:solidFill>
              </a:rPr>
              <a:t>laws – Catholic relief for Catholic recruits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Legislative </a:t>
            </a:r>
            <a:r>
              <a:rPr lang="en-GB" altLang="en-US" sz="1800" dirty="0">
                <a:solidFill>
                  <a:schemeClr val="bg1"/>
                </a:solidFill>
              </a:rPr>
              <a:t>independence </a:t>
            </a:r>
            <a:r>
              <a:rPr lang="en-GB" altLang="en-US" sz="1800" dirty="0" smtClean="0">
                <a:solidFill>
                  <a:schemeClr val="bg1"/>
                </a:solidFill>
              </a:rPr>
              <a:t>(1782)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 smtClean="0">
                <a:solidFill>
                  <a:schemeClr val="bg1"/>
                </a:solidFill>
              </a:rPr>
              <a:t>Reaction and the ‘Protestant Ascendancy’ 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pic>
        <p:nvPicPr>
          <p:cNvPr id="16391" name="Picture 7" descr="Volunteer Quilt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818" y="3848101"/>
            <a:ext cx="3384550" cy="232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 descr="The Muster of the Irish Volunteers in College Green, 4 November 1779. After Francis Wheatley, 177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40" y="1690688"/>
            <a:ext cx="27654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1002</Words>
  <Application>Microsoft Office PowerPoint</Application>
  <PresentationFormat>Widescreen</PresentationFormat>
  <Paragraphs>168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Revolutionary Ireland</vt:lpstr>
      <vt:lpstr>Overview</vt:lpstr>
      <vt:lpstr>I. Understanding eighteenth-century Ireland </vt:lpstr>
      <vt:lpstr>II. Politics and religion, 1690-1776</vt:lpstr>
      <vt:lpstr>II. Politics and religion, 1690-1776</vt:lpstr>
      <vt:lpstr>II. Politics and religion, 1690-1776</vt:lpstr>
      <vt:lpstr>II. Politics and religion, 1690-1776</vt:lpstr>
      <vt:lpstr>III. Revolutions – American, French … and Irish?</vt:lpstr>
      <vt:lpstr>III. Revolutions – American, French … and Irish?</vt:lpstr>
      <vt:lpstr>III. Revolutions – American, French … and Irish?</vt:lpstr>
      <vt:lpstr>III. Revolutions – American, French … and Irish?</vt:lpstr>
      <vt:lpstr>III. Revolutions – American, French … and Irish?</vt:lpstr>
      <vt:lpstr>III. Revolutions – American, French … and Irish?</vt:lpstr>
      <vt:lpstr>III. Revolutions – American, French … and Irish?</vt:lpstr>
      <vt:lpstr>Reflections</vt:lpstr>
      <vt:lpstr>Reading </vt:lpstr>
    </vt:vector>
  </TitlesOfParts>
  <Company>Queens University Belfast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Revolutionary Ireland</dc:title>
  <dc:creator>Andrew Holmes</dc:creator>
  <cp:lastModifiedBy>Peter Gray</cp:lastModifiedBy>
  <cp:revision>18</cp:revision>
  <cp:lastPrinted>2017-07-04T12:03:08Z</cp:lastPrinted>
  <dcterms:created xsi:type="dcterms:W3CDTF">2017-07-03T07:38:10Z</dcterms:created>
  <dcterms:modified xsi:type="dcterms:W3CDTF">2018-07-03T08:16:14Z</dcterms:modified>
</cp:coreProperties>
</file>