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6" r:id="rId2"/>
    <p:sldId id="346" r:id="rId3"/>
    <p:sldId id="374" r:id="rId4"/>
    <p:sldId id="375" r:id="rId5"/>
    <p:sldId id="376" r:id="rId6"/>
    <p:sldId id="372" r:id="rId7"/>
    <p:sldId id="368" r:id="rId8"/>
    <p:sldId id="367" r:id="rId9"/>
    <p:sldId id="369" r:id="rId10"/>
    <p:sldId id="370" r:id="rId11"/>
    <p:sldId id="371" r:id="rId12"/>
    <p:sldId id="377" r:id="rId13"/>
    <p:sldId id="350" r:id="rId14"/>
    <p:sldId id="332" r:id="rId15"/>
    <p:sldId id="333" r:id="rId16"/>
    <p:sldId id="334" r:id="rId17"/>
    <p:sldId id="335" r:id="rId18"/>
    <p:sldId id="330" r:id="rId19"/>
    <p:sldId id="338" r:id="rId20"/>
    <p:sldId id="360" r:id="rId21"/>
    <p:sldId id="341" r:id="rId22"/>
    <p:sldId id="343" r:id="rId23"/>
    <p:sldId id="355" r:id="rId24"/>
    <p:sldId id="352" r:id="rId25"/>
    <p:sldId id="348" r:id="rId26"/>
    <p:sldId id="365" r:id="rId27"/>
    <p:sldId id="364" r:id="rId28"/>
    <p:sldId id="358" r:id="rId29"/>
    <p:sldId id="344" r:id="rId30"/>
    <p:sldId id="345" r:id="rId31"/>
    <p:sldId id="353" r:id="rId32"/>
    <p:sldId id="363" r:id="rId33"/>
    <p:sldId id="361" r:id="rId34"/>
    <p:sldId id="378" r:id="rId35"/>
    <p:sldId id="357" r:id="rId36"/>
    <p:sldId id="36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1" autoAdjust="0"/>
    <p:restoredTop sz="94643"/>
  </p:normalViewPr>
  <p:slideViewPr>
    <p:cSldViewPr snapToGrid="0" snapToObjects="1">
      <p:cViewPr varScale="1">
        <p:scale>
          <a:sx n="103" d="100"/>
          <a:sy n="103" d="100"/>
        </p:scale>
        <p:origin x="132" y="2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newby:Desktop:Mortality_Finland_180019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Deaths in Finland per 1000 of population, 1800-1922</a:t>
            </a:r>
            <a:endParaRPr lang="en-US" dirty="0"/>
          </a:p>
        </c:rich>
      </c:tx>
      <c:overlay val="0"/>
    </c:title>
    <c:autoTitleDeleted val="0"/>
    <c:plotArea>
      <c:layout/>
      <c:lineChart>
        <c:grouping val="standard"/>
        <c:varyColors val="0"/>
        <c:ser>
          <c:idx val="0"/>
          <c:order val="0"/>
          <c:marker>
            <c:symbol val="none"/>
          </c:marker>
          <c:val>
            <c:numRef>
              <c:f>Sheet1!$D$1:$D$123</c:f>
              <c:numCache>
                <c:formatCode>General</c:formatCode>
                <c:ptCount val="123"/>
                <c:pt idx="0">
                  <c:v>25.323691931510979</c:v>
                </c:pt>
                <c:pt idx="1">
                  <c:v>21.581894815209221</c:v>
                </c:pt>
                <c:pt idx="2">
                  <c:v>22.125720629817451</c:v>
                </c:pt>
                <c:pt idx="3">
                  <c:v>33.002144701711373</c:v>
                </c:pt>
                <c:pt idx="4">
                  <c:v>24.84908076206418</c:v>
                </c:pt>
                <c:pt idx="5">
                  <c:v>21.00707508315115</c:v>
                </c:pt>
                <c:pt idx="6">
                  <c:v>21.825140485884059</c:v>
                </c:pt>
                <c:pt idx="7">
                  <c:v>29.140250135919459</c:v>
                </c:pt>
                <c:pt idx="8">
                  <c:v>61.664067894262743</c:v>
                </c:pt>
                <c:pt idx="9">
                  <c:v>60.285334908778232</c:v>
                </c:pt>
                <c:pt idx="10">
                  <c:v>24.478136825973479</c:v>
                </c:pt>
                <c:pt idx="11">
                  <c:v>25.314845439511519</c:v>
                </c:pt>
                <c:pt idx="12">
                  <c:v>23.893137409855971</c:v>
                </c:pt>
                <c:pt idx="13">
                  <c:v>27.174376722567821</c:v>
                </c:pt>
                <c:pt idx="14">
                  <c:v>32.314466918382379</c:v>
                </c:pt>
                <c:pt idx="15">
                  <c:v>25.88605209875935</c:v>
                </c:pt>
                <c:pt idx="16">
                  <c:v>23.17115290592578</c:v>
                </c:pt>
                <c:pt idx="17">
                  <c:v>23.784859784386839</c:v>
                </c:pt>
                <c:pt idx="18">
                  <c:v>24.59818503216432</c:v>
                </c:pt>
                <c:pt idx="19">
                  <c:v>27.065801515161919</c:v>
                </c:pt>
                <c:pt idx="20">
                  <c:v>25.142117590310701</c:v>
                </c:pt>
                <c:pt idx="21">
                  <c:v>22.702384662951971</c:v>
                </c:pt>
                <c:pt idx="22">
                  <c:v>27.721084639617629</c:v>
                </c:pt>
                <c:pt idx="23">
                  <c:v>24.051691050669721</c:v>
                </c:pt>
                <c:pt idx="24">
                  <c:v>27.141226559502449</c:v>
                </c:pt>
                <c:pt idx="25">
                  <c:v>25.905550644839259</c:v>
                </c:pt>
                <c:pt idx="26">
                  <c:v>25.051304418769568</c:v>
                </c:pt>
                <c:pt idx="27">
                  <c:v>21.331672503268599</c:v>
                </c:pt>
                <c:pt idx="28">
                  <c:v>22.394338258932539</c:v>
                </c:pt>
                <c:pt idx="29">
                  <c:v>26.128579879702219</c:v>
                </c:pt>
                <c:pt idx="30">
                  <c:v>24.756628090114479</c:v>
                </c:pt>
                <c:pt idx="31">
                  <c:v>28.447768689652879</c:v>
                </c:pt>
                <c:pt idx="32">
                  <c:v>33.78256768331628</c:v>
                </c:pt>
                <c:pt idx="33">
                  <c:v>46.803404845265973</c:v>
                </c:pt>
                <c:pt idx="34">
                  <c:v>23.78895554708437</c:v>
                </c:pt>
                <c:pt idx="35">
                  <c:v>24.570809060884951</c:v>
                </c:pt>
                <c:pt idx="36">
                  <c:v>31.88598982883105</c:v>
                </c:pt>
                <c:pt idx="37">
                  <c:v>28.320111123840071</c:v>
                </c:pt>
                <c:pt idx="38">
                  <c:v>22.415205985334659</c:v>
                </c:pt>
                <c:pt idx="39">
                  <c:v>20.443982507402971</c:v>
                </c:pt>
                <c:pt idx="40">
                  <c:v>21.93997617641077</c:v>
                </c:pt>
                <c:pt idx="41">
                  <c:v>22.247724136422629</c:v>
                </c:pt>
                <c:pt idx="42">
                  <c:v>21.731523898216579</c:v>
                </c:pt>
                <c:pt idx="43">
                  <c:v>22.082136150390511</c:v>
                </c:pt>
                <c:pt idx="44">
                  <c:v>21.69955281127929</c:v>
                </c:pt>
                <c:pt idx="45">
                  <c:v>22.781193546136119</c:v>
                </c:pt>
                <c:pt idx="46">
                  <c:v>24.972934883571579</c:v>
                </c:pt>
                <c:pt idx="47">
                  <c:v>23.14379550390386</c:v>
                </c:pt>
                <c:pt idx="48">
                  <c:v>23.688799765394279</c:v>
                </c:pt>
                <c:pt idx="49">
                  <c:v>24.342768089108741</c:v>
                </c:pt>
                <c:pt idx="50">
                  <c:v>26.21577785040763</c:v>
                </c:pt>
                <c:pt idx="51">
                  <c:v>23.592401107618809</c:v>
                </c:pt>
                <c:pt idx="52">
                  <c:v>29.911173389303521</c:v>
                </c:pt>
                <c:pt idx="53">
                  <c:v>29.262079654155819</c:v>
                </c:pt>
                <c:pt idx="54">
                  <c:v>25.807362615456171</c:v>
                </c:pt>
                <c:pt idx="55">
                  <c:v>31.975981595364491</c:v>
                </c:pt>
                <c:pt idx="56">
                  <c:v>33.921087024437092</c:v>
                </c:pt>
                <c:pt idx="57">
                  <c:v>32.543360754275582</c:v>
                </c:pt>
                <c:pt idx="58">
                  <c:v>29.5528289041197</c:v>
                </c:pt>
                <c:pt idx="59">
                  <c:v>24.895753486326711</c:v>
                </c:pt>
                <c:pt idx="60">
                  <c:v>24.682190957363019</c:v>
                </c:pt>
                <c:pt idx="61">
                  <c:v>23.632657740719051</c:v>
                </c:pt>
                <c:pt idx="62">
                  <c:v>27.995279348155879</c:v>
                </c:pt>
                <c:pt idx="63">
                  <c:v>29.47779067897838</c:v>
                </c:pt>
                <c:pt idx="64">
                  <c:v>22.427709976184719</c:v>
                </c:pt>
                <c:pt idx="65">
                  <c:v>24.81655992556605</c:v>
                </c:pt>
                <c:pt idx="66">
                  <c:v>33.683699536219173</c:v>
                </c:pt>
                <c:pt idx="67">
                  <c:v>38.249137429160648</c:v>
                </c:pt>
                <c:pt idx="68">
                  <c:v>79.720388205642948</c:v>
                </c:pt>
                <c:pt idx="69">
                  <c:v>25.106923589873301</c:v>
                </c:pt>
                <c:pt idx="70">
                  <c:v>18.00178542251702</c:v>
                </c:pt>
                <c:pt idx="71">
                  <c:v>17.716599818720571</c:v>
                </c:pt>
                <c:pt idx="72">
                  <c:v>19.562185117171971</c:v>
                </c:pt>
                <c:pt idx="73">
                  <c:v>23.40083958072529</c:v>
                </c:pt>
                <c:pt idx="74">
                  <c:v>23.977833824730919</c:v>
                </c:pt>
                <c:pt idx="75">
                  <c:v>22.7213908264306</c:v>
                </c:pt>
                <c:pt idx="76">
                  <c:v>21.69761398827173</c:v>
                </c:pt>
                <c:pt idx="77">
                  <c:v>24.07286889574122</c:v>
                </c:pt>
                <c:pt idx="78">
                  <c:v>23.934446119545381</c:v>
                </c:pt>
                <c:pt idx="79">
                  <c:v>19.41683569730241</c:v>
                </c:pt>
                <c:pt idx="80">
                  <c:v>23.707990461873209</c:v>
                </c:pt>
                <c:pt idx="81">
                  <c:v>24.845352756089259</c:v>
                </c:pt>
                <c:pt idx="82">
                  <c:v>22.155375805256419</c:v>
                </c:pt>
                <c:pt idx="83">
                  <c:v>20.635064841280379</c:v>
                </c:pt>
                <c:pt idx="84">
                  <c:v>20.730578153096449</c:v>
                </c:pt>
                <c:pt idx="85">
                  <c:v>21.8522103962929</c:v>
                </c:pt>
                <c:pt idx="86">
                  <c:v>22.11856487081943</c:v>
                </c:pt>
                <c:pt idx="87">
                  <c:v>18.820177864398151</c:v>
                </c:pt>
                <c:pt idx="88">
                  <c:v>19.625534584835481</c:v>
                </c:pt>
                <c:pt idx="89">
                  <c:v>19.45689870349814</c:v>
                </c:pt>
                <c:pt idx="90">
                  <c:v>19.527842899997481</c:v>
                </c:pt>
                <c:pt idx="91">
                  <c:v>21.05842295395092</c:v>
                </c:pt>
                <c:pt idx="92">
                  <c:v>23.73003095975232</c:v>
                </c:pt>
                <c:pt idx="93">
                  <c:v>20.93076702097099</c:v>
                </c:pt>
                <c:pt idx="94">
                  <c:v>19.25092265887983</c:v>
                </c:pt>
                <c:pt idx="95">
                  <c:v>17.793511740469619</c:v>
                </c:pt>
                <c:pt idx="96">
                  <c:v>18.594571101189299</c:v>
                </c:pt>
                <c:pt idx="97">
                  <c:v>17.617526777020451</c:v>
                </c:pt>
                <c:pt idx="98">
                  <c:v>17.527104164272309</c:v>
                </c:pt>
                <c:pt idx="99">
                  <c:v>20.127499715402418</c:v>
                </c:pt>
                <c:pt idx="100">
                  <c:v>21.806167400881058</c:v>
                </c:pt>
                <c:pt idx="101">
                  <c:v>20.99047974612656</c:v>
                </c:pt>
                <c:pt idx="102">
                  <c:v>18.931289208953562</c:v>
                </c:pt>
                <c:pt idx="103">
                  <c:v>18.39902837584189</c:v>
                </c:pt>
                <c:pt idx="104">
                  <c:v>18.251753334060101</c:v>
                </c:pt>
                <c:pt idx="105">
                  <c:v>19.031013342949869</c:v>
                </c:pt>
                <c:pt idx="106">
                  <c:v>18.139244569675789</c:v>
                </c:pt>
                <c:pt idx="107">
                  <c:v>18.68038186493818</c:v>
                </c:pt>
                <c:pt idx="108">
                  <c:v>19.183142559833509</c:v>
                </c:pt>
                <c:pt idx="109">
                  <c:v>17.351790860436399</c:v>
                </c:pt>
                <c:pt idx="110">
                  <c:v>17.329279065026839</c:v>
                </c:pt>
                <c:pt idx="111">
                  <c:v>17.331543624161071</c:v>
                </c:pt>
                <c:pt idx="112">
                  <c:v>17.126513016083571</c:v>
                </c:pt>
                <c:pt idx="113">
                  <c:v>17.088082218855</c:v>
                </c:pt>
                <c:pt idx="114">
                  <c:v>16.514090242710541</c:v>
                </c:pt>
                <c:pt idx="115">
                  <c:v>16.860446339178779</c:v>
                </c:pt>
                <c:pt idx="116">
                  <c:v>17.525207115792181</c:v>
                </c:pt>
                <c:pt idx="117">
                  <c:v>18.780269916727779</c:v>
                </c:pt>
                <c:pt idx="118">
                  <c:v>30.52739704041344</c:v>
                </c:pt>
                <c:pt idx="119">
                  <c:v>20.183450930083389</c:v>
                </c:pt>
                <c:pt idx="120">
                  <c:v>16.934807472359889</c:v>
                </c:pt>
                <c:pt idx="121">
                  <c:v>14.83183013904547</c:v>
                </c:pt>
                <c:pt idx="122">
                  <c:v>15.236383914740699</c:v>
                </c:pt>
              </c:numCache>
            </c:numRef>
          </c:val>
          <c:smooth val="0"/>
          <c:extLst xmlns:c16r2="http://schemas.microsoft.com/office/drawing/2015/06/chart">
            <c:ext xmlns:c16="http://schemas.microsoft.com/office/drawing/2014/chart" uri="{C3380CC4-5D6E-409C-BE32-E72D297353CC}">
              <c16:uniqueId val="{00000000-0ECF-4E59-94C8-E5AB695346FD}"/>
            </c:ext>
          </c:extLst>
        </c:ser>
        <c:dLbls>
          <c:showLegendKey val="0"/>
          <c:showVal val="0"/>
          <c:showCatName val="0"/>
          <c:showSerName val="0"/>
          <c:showPercent val="0"/>
          <c:showBubbleSize val="0"/>
        </c:dLbls>
        <c:smooth val="0"/>
        <c:axId val="144826712"/>
        <c:axId val="144828280"/>
      </c:lineChart>
      <c:catAx>
        <c:axId val="144826712"/>
        <c:scaling>
          <c:orientation val="minMax"/>
        </c:scaling>
        <c:delete val="0"/>
        <c:axPos val="b"/>
        <c:title>
          <c:tx>
            <c:rich>
              <a:bodyPr/>
              <a:lstStyle/>
              <a:p>
                <a:pPr>
                  <a:defRPr/>
                </a:pPr>
                <a:r>
                  <a:rPr lang="en-US" dirty="0" smtClean="0"/>
                  <a:t>Year</a:t>
                </a:r>
                <a:endParaRPr lang="en-US" dirty="0"/>
              </a:p>
            </c:rich>
          </c:tx>
          <c:overlay val="0"/>
        </c:title>
        <c:majorTickMark val="out"/>
        <c:minorTickMark val="none"/>
        <c:tickLblPos val="nextTo"/>
        <c:crossAx val="144828280"/>
        <c:crosses val="autoZero"/>
        <c:auto val="1"/>
        <c:lblAlgn val="ctr"/>
        <c:lblOffset val="100"/>
        <c:tickLblSkip val="10"/>
        <c:noMultiLvlLbl val="0"/>
      </c:catAx>
      <c:valAx>
        <c:axId val="144828280"/>
        <c:scaling>
          <c:orientation val="minMax"/>
        </c:scaling>
        <c:delete val="0"/>
        <c:axPos val="l"/>
        <c:majorGridlines/>
        <c:title>
          <c:tx>
            <c:rich>
              <a:bodyPr rot="-5400000" vert="horz"/>
              <a:lstStyle/>
              <a:p>
                <a:pPr>
                  <a:defRPr/>
                </a:pPr>
                <a:r>
                  <a:rPr lang="en-US" dirty="0" smtClean="0"/>
                  <a:t>Deaths Per Thousand People</a:t>
                </a:r>
                <a:endParaRPr lang="en-US" dirty="0"/>
              </a:p>
            </c:rich>
          </c:tx>
          <c:overlay val="0"/>
        </c:title>
        <c:numFmt formatCode="General" sourceLinked="1"/>
        <c:majorTickMark val="out"/>
        <c:minorTickMark val="none"/>
        <c:tickLblPos val="nextTo"/>
        <c:crossAx val="144826712"/>
        <c:crossesAt val="-1"/>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0.27049</cdr:x>
      <cdr:y>0.35484</cdr:y>
    </cdr:from>
    <cdr:to>
      <cdr:x>0.5</cdr:x>
      <cdr:y>0.55965</cdr:y>
    </cdr:to>
    <cdr:sp macro="" textlink="">
      <cdr:nvSpPr>
        <cdr:cNvPr id="2" name="TextBox 1"/>
        <cdr:cNvSpPr txBox="1"/>
      </cdr:nvSpPr>
      <cdr:spPr>
        <a:xfrm xmlns:a="http://schemas.openxmlformats.org/drawingml/2006/main">
          <a:off x="2376264" y="1584176"/>
          <a:ext cx="2016224"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solidFill>
              <a:srgbClr val="FF0000"/>
            </a:solidFill>
          </a:endParaRPr>
        </a:p>
      </cdr:txBody>
    </cdr:sp>
  </cdr:relSizeAnchor>
  <cdr:relSizeAnchor xmlns:cdr="http://schemas.openxmlformats.org/drawingml/2006/chartDrawing">
    <cdr:from>
      <cdr:x>0.89591</cdr:x>
      <cdr:y>0.51024</cdr:y>
    </cdr:from>
    <cdr:to>
      <cdr:x>1</cdr:x>
      <cdr:y>0.68766</cdr:y>
    </cdr:to>
    <cdr:sp macro="" textlink="">
      <cdr:nvSpPr>
        <cdr:cNvPr id="3" name="TextBox 2"/>
        <cdr:cNvSpPr txBox="1"/>
      </cdr:nvSpPr>
      <cdr:spPr>
        <a:xfrm xmlns:a="http://schemas.openxmlformats.org/drawingml/2006/main">
          <a:off x="10801568" y="3360475"/>
          <a:ext cx="1254965" cy="11684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i="1" dirty="0" smtClean="0">
              <a:solidFill>
                <a:srgbClr val="FF0000"/>
              </a:solidFill>
            </a:rPr>
            <a:t>1917-18 </a:t>
          </a:r>
        </a:p>
        <a:p xmlns:a="http://schemas.openxmlformats.org/drawingml/2006/main">
          <a:r>
            <a:rPr lang="en-GB" sz="1100" i="1" dirty="0" smtClean="0">
              <a:solidFill>
                <a:srgbClr val="FF0000"/>
              </a:solidFill>
            </a:rPr>
            <a:t>Civil War</a:t>
          </a:r>
        </a:p>
        <a:p xmlns:a="http://schemas.openxmlformats.org/drawingml/2006/main">
          <a:r>
            <a:rPr lang="en-GB" sz="1100" i="1" dirty="0" smtClean="0">
              <a:solidFill>
                <a:srgbClr val="FF0000"/>
              </a:solidFill>
            </a:rPr>
            <a:t> and Food </a:t>
          </a:r>
        </a:p>
        <a:p xmlns:a="http://schemas.openxmlformats.org/drawingml/2006/main">
          <a:r>
            <a:rPr lang="en-GB" sz="1100" i="1" dirty="0" smtClean="0">
              <a:solidFill>
                <a:srgbClr val="FF0000"/>
              </a:solidFill>
            </a:rPr>
            <a:t>Shortages</a:t>
          </a:r>
          <a:endParaRPr lang="en-GB" sz="1100" i="1" dirty="0">
            <a:solidFill>
              <a:srgbClr val="FF0000"/>
            </a:solidFill>
          </a:endParaRPr>
        </a:p>
      </cdr:txBody>
    </cdr:sp>
  </cdr:relSizeAnchor>
  <cdr:relSizeAnchor xmlns:cdr="http://schemas.openxmlformats.org/drawingml/2006/chartDrawing">
    <cdr:from>
      <cdr:x>0.25158</cdr:x>
      <cdr:y>0.39759</cdr:y>
    </cdr:from>
    <cdr:to>
      <cdr:x>0.35567</cdr:x>
      <cdr:y>0.6024</cdr:y>
    </cdr:to>
    <cdr:sp macro="" textlink="">
      <cdr:nvSpPr>
        <cdr:cNvPr id="4" name="TextBox 3"/>
        <cdr:cNvSpPr txBox="1"/>
      </cdr:nvSpPr>
      <cdr:spPr>
        <a:xfrm xmlns:a="http://schemas.openxmlformats.org/drawingml/2006/main">
          <a:off x="3033218" y="2618563"/>
          <a:ext cx="1254964" cy="13488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100" i="1" dirty="0" smtClean="0">
              <a:solidFill>
                <a:srgbClr val="FF0000"/>
              </a:solidFill>
            </a:rPr>
            <a:t>1833</a:t>
          </a:r>
        </a:p>
        <a:p xmlns:a="http://schemas.openxmlformats.org/drawingml/2006/main">
          <a:pPr algn="ctr"/>
          <a:r>
            <a:rPr lang="en-GB" sz="1100" i="1" dirty="0" smtClean="0">
              <a:solidFill>
                <a:srgbClr val="FF0000"/>
              </a:solidFill>
            </a:rPr>
            <a:t>Crop shortages &amp; epidemics</a:t>
          </a:r>
          <a:endParaRPr lang="en-GB" sz="1100" i="1" dirty="0">
            <a:solidFill>
              <a:srgbClr val="FF0000"/>
            </a:solidFill>
          </a:endParaRPr>
        </a:p>
      </cdr:txBody>
    </cdr:sp>
  </cdr:relSizeAnchor>
  <cdr:relSizeAnchor xmlns:cdr="http://schemas.openxmlformats.org/drawingml/2006/chartDrawing">
    <cdr:from>
      <cdr:x>0.67635</cdr:x>
      <cdr:y>0.46303</cdr:y>
    </cdr:from>
    <cdr:to>
      <cdr:x>0.78043</cdr:x>
      <cdr:y>0.66785</cdr:y>
    </cdr:to>
    <cdr:sp macro="" textlink="">
      <cdr:nvSpPr>
        <cdr:cNvPr id="5" name="TextBox 4"/>
        <cdr:cNvSpPr txBox="1"/>
      </cdr:nvSpPr>
      <cdr:spPr>
        <a:xfrm xmlns:a="http://schemas.openxmlformats.org/drawingml/2006/main">
          <a:off x="8154489" y="3049542"/>
          <a:ext cx="1254844" cy="13489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100" i="1" dirty="0" smtClean="0">
              <a:solidFill>
                <a:srgbClr val="FF0000"/>
              </a:solidFill>
            </a:rPr>
            <a:t>1893 “Famine” – </a:t>
          </a:r>
        </a:p>
        <a:p xmlns:a="http://schemas.openxmlformats.org/drawingml/2006/main">
          <a:pPr algn="ctr"/>
          <a:r>
            <a:rPr lang="en-GB" i="1" dirty="0" smtClean="0">
              <a:solidFill>
                <a:srgbClr val="FF0000"/>
              </a:solidFill>
            </a:rPr>
            <a:t>International Attention</a:t>
          </a:r>
          <a:endParaRPr lang="en-GB" sz="1100" i="1" dirty="0">
            <a:solidFill>
              <a:srgbClr val="FF0000"/>
            </a:solidFill>
          </a:endParaRPr>
        </a:p>
      </cdr:txBody>
    </cdr:sp>
  </cdr:relSizeAnchor>
  <cdr:relSizeAnchor xmlns:cdr="http://schemas.openxmlformats.org/drawingml/2006/chartDrawing">
    <cdr:from>
      <cdr:x>0.7377</cdr:x>
      <cdr:y>0.54839</cdr:y>
    </cdr:from>
    <cdr:to>
      <cdr:x>0.7459</cdr:x>
      <cdr:y>0.66129</cdr:y>
    </cdr:to>
    <cdr:cxnSp macro="">
      <cdr:nvCxnSpPr>
        <cdr:cNvPr id="7" name="Straight Arrow Connector 6"/>
        <cdr:cNvCxnSpPr/>
      </cdr:nvCxnSpPr>
      <cdr:spPr>
        <a:xfrm xmlns:a="http://schemas.openxmlformats.org/drawingml/2006/main">
          <a:off x="6480720" y="2448272"/>
          <a:ext cx="72008" cy="504056"/>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0.81967</cdr:x>
      <cdr:y>0.30645</cdr:y>
    </cdr:from>
    <cdr:to>
      <cdr:x>0.81967</cdr:x>
      <cdr:y>0.67742</cdr:y>
    </cdr:to>
    <cdr:cxnSp macro="">
      <cdr:nvCxnSpPr>
        <cdr:cNvPr id="12" name="Straight Arrow Connector 11"/>
        <cdr:cNvCxnSpPr/>
      </cdr:nvCxnSpPr>
      <cdr:spPr>
        <a:xfrm xmlns:a="http://schemas.openxmlformats.org/drawingml/2006/main">
          <a:off x="7200800" y="1368152"/>
          <a:ext cx="0" cy="1656184"/>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BC3121-E201-4A4E-B8D7-CAB685D7945A}" type="datetimeFigureOut">
              <a:rPr lang="fi-FI" smtClean="0"/>
              <a:t>17.12.2018</a:t>
            </a:fld>
            <a:endParaRPr lang="fi-FI"/>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523630-7D67-4B46-B5D9-5BA5805E3B74}" type="slidenum">
              <a:rPr lang="fi-FI" smtClean="0"/>
              <a:t>‹#›</a:t>
            </a:fld>
            <a:endParaRPr lang="fi-FI"/>
          </a:p>
        </p:txBody>
      </p:sp>
    </p:spTree>
    <p:extLst>
      <p:ext uri="{BB962C8B-B14F-4D97-AF65-F5344CB8AC3E}">
        <p14:creationId xmlns:p14="http://schemas.microsoft.com/office/powerpoint/2010/main" val="1754309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DE1D6-FE73-7B49-99C1-36D51A073FBB}" type="datetimeFigureOut">
              <a:rPr lang="en-IE" smtClean="0"/>
              <a:t>17/12/2018</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FCB26-E24D-E54A-A866-E951E73C8D1C}" type="slidenum">
              <a:rPr lang="en-IE" smtClean="0"/>
              <a:t>‹#›</a:t>
            </a:fld>
            <a:endParaRPr lang="en-IE"/>
          </a:p>
        </p:txBody>
      </p:sp>
    </p:spTree>
    <p:extLst>
      <p:ext uri="{BB962C8B-B14F-4D97-AF65-F5344CB8AC3E}">
        <p14:creationId xmlns:p14="http://schemas.microsoft.com/office/powerpoint/2010/main" val="162539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FCB26-E24D-E54A-A866-E951E73C8D1C}" type="slidenum">
              <a:rPr lang="en-IE" smtClean="0"/>
              <a:t>1</a:t>
            </a:fld>
            <a:endParaRPr lang="en-IE"/>
          </a:p>
        </p:txBody>
      </p:sp>
    </p:spTree>
    <p:extLst>
      <p:ext uri="{BB962C8B-B14F-4D97-AF65-F5344CB8AC3E}">
        <p14:creationId xmlns:p14="http://schemas.microsoft.com/office/powerpoint/2010/main" val="332976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90FCB26-E24D-E54A-A866-E951E73C8D1C}" type="slidenum">
              <a:rPr lang="en-IE" smtClean="0"/>
              <a:t>8</a:t>
            </a:fld>
            <a:endParaRPr lang="en-IE"/>
          </a:p>
        </p:txBody>
      </p:sp>
    </p:spTree>
    <p:extLst>
      <p:ext uri="{BB962C8B-B14F-4D97-AF65-F5344CB8AC3E}">
        <p14:creationId xmlns:p14="http://schemas.microsoft.com/office/powerpoint/2010/main" val="419844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FCB26-E24D-E54A-A866-E951E73C8D1C}" type="slidenum">
              <a:rPr lang="en-IE" smtClean="0"/>
              <a:t>21</a:t>
            </a:fld>
            <a:endParaRPr lang="en-IE"/>
          </a:p>
        </p:txBody>
      </p:sp>
    </p:spTree>
    <p:extLst>
      <p:ext uri="{BB962C8B-B14F-4D97-AF65-F5344CB8AC3E}">
        <p14:creationId xmlns:p14="http://schemas.microsoft.com/office/powerpoint/2010/main" val="321675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FCB26-E24D-E54A-A866-E951E73C8D1C}" type="slidenum">
              <a:rPr lang="en-IE" smtClean="0"/>
              <a:t>24</a:t>
            </a:fld>
            <a:endParaRPr lang="en-IE"/>
          </a:p>
        </p:txBody>
      </p:sp>
    </p:spTree>
    <p:extLst>
      <p:ext uri="{BB962C8B-B14F-4D97-AF65-F5344CB8AC3E}">
        <p14:creationId xmlns:p14="http://schemas.microsoft.com/office/powerpoint/2010/main" val="2212006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FCB26-E24D-E54A-A866-E951E73C8D1C}" type="slidenum">
              <a:rPr lang="en-IE" smtClean="0"/>
              <a:t>27</a:t>
            </a:fld>
            <a:endParaRPr lang="en-IE"/>
          </a:p>
        </p:txBody>
      </p:sp>
    </p:spTree>
    <p:extLst>
      <p:ext uri="{BB962C8B-B14F-4D97-AF65-F5344CB8AC3E}">
        <p14:creationId xmlns:p14="http://schemas.microsoft.com/office/powerpoint/2010/main" val="221200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FCB26-E24D-E54A-A866-E951E73C8D1C}" type="slidenum">
              <a:rPr lang="en-IE" smtClean="0"/>
              <a:t>28</a:t>
            </a:fld>
            <a:endParaRPr lang="en-IE"/>
          </a:p>
        </p:txBody>
      </p:sp>
    </p:spTree>
    <p:extLst>
      <p:ext uri="{BB962C8B-B14F-4D97-AF65-F5344CB8AC3E}">
        <p14:creationId xmlns:p14="http://schemas.microsoft.com/office/powerpoint/2010/main" val="221200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1514D4-30CD-C340-853D-3F9A408275F8}"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40313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514D4-30CD-C340-853D-3F9A408275F8}"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14138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514D4-30CD-C340-853D-3F9A408275F8}"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95732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514D4-30CD-C340-853D-3F9A408275F8}"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0535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514D4-30CD-C340-853D-3F9A408275F8}"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20566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514D4-30CD-C340-853D-3F9A408275F8}"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2124639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514D4-30CD-C340-853D-3F9A408275F8}" type="datetimeFigureOut">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45264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514D4-30CD-C340-853D-3F9A408275F8}"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29404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514D4-30CD-C340-853D-3F9A408275F8}" type="datetimeFigureOut">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42442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1514D4-30CD-C340-853D-3F9A408275F8}"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24487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1514D4-30CD-C340-853D-3F9A408275F8}"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3E92F-044E-064B-BE16-C7D0B50937FA}" type="slidenum">
              <a:rPr lang="en-US" smtClean="0"/>
              <a:t>‹#›</a:t>
            </a:fld>
            <a:endParaRPr lang="en-US"/>
          </a:p>
        </p:txBody>
      </p:sp>
    </p:spTree>
    <p:extLst>
      <p:ext uri="{BB962C8B-B14F-4D97-AF65-F5344CB8AC3E}">
        <p14:creationId xmlns:p14="http://schemas.microsoft.com/office/powerpoint/2010/main" val="10561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514D4-30CD-C340-853D-3F9A408275F8}" type="datetimeFigureOut">
              <a:rPr lang="en-US" smtClean="0"/>
              <a:t>12/17/2018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3E92F-044E-064B-BE16-C7D0B50937FA}" type="slidenum">
              <a:rPr lang="en-US" smtClean="0"/>
              <a:t>‹#›</a:t>
            </a:fld>
            <a:endParaRPr lang="en-US"/>
          </a:p>
        </p:txBody>
      </p:sp>
    </p:spTree>
    <p:extLst>
      <p:ext uri="{BB962C8B-B14F-4D97-AF65-F5344CB8AC3E}">
        <p14:creationId xmlns:p14="http://schemas.microsoft.com/office/powerpoint/2010/main" val="1343431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katovuodet1860.wordpress.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5467" y="152400"/>
            <a:ext cx="11921066" cy="1514475"/>
          </a:xfrm>
          <a:prstGeom prst="rect">
            <a:avLst/>
          </a:prstGeom>
          <a:solidFill>
            <a:schemeClr val="bg1">
              <a:alpha val="5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00" b="1" dirty="0" smtClean="0">
                <a:solidFill>
                  <a:srgbClr val="8A0001"/>
                </a:solidFill>
              </a:rPr>
              <a:t>“Death had lost its meaning”</a:t>
            </a:r>
          </a:p>
          <a:p>
            <a:pPr algn="ctr"/>
            <a:r>
              <a:rPr lang="en-US" sz="2400" b="1" i="1" dirty="0" smtClean="0">
                <a:solidFill>
                  <a:srgbClr val="8A0001"/>
                </a:solidFill>
              </a:rPr>
              <a:t>Remembering the Great Finnish Famine </a:t>
            </a:r>
            <a:endParaRPr lang="en-US" sz="2000" b="1" i="1" dirty="0" smtClean="0">
              <a:solidFill>
                <a:schemeClr val="accent1"/>
              </a:solidFill>
            </a:endParaRPr>
          </a:p>
          <a:p>
            <a:pPr algn="ctr"/>
            <a:r>
              <a:rPr lang="en-US" sz="2000" b="1" dirty="0" smtClean="0">
                <a:solidFill>
                  <a:srgbClr val="203864"/>
                </a:solidFill>
              </a:rPr>
              <a:t>Andrew </a:t>
            </a:r>
            <a:r>
              <a:rPr lang="en-US" sz="2000" b="1" dirty="0">
                <a:solidFill>
                  <a:srgbClr val="203864"/>
                </a:solidFill>
              </a:rPr>
              <a:t>G. Newby </a:t>
            </a:r>
            <a:r>
              <a:rPr lang="en-US" sz="2000" b="1" i="1" dirty="0" err="1">
                <a:solidFill>
                  <a:srgbClr val="203864"/>
                </a:solidFill>
              </a:rPr>
              <a:t>andrew.newby@uta.fi</a:t>
            </a:r>
            <a:endParaRPr lang="en-US" sz="2000" b="1" i="1" dirty="0">
              <a:solidFill>
                <a:srgbClr val="203864"/>
              </a:solidFill>
            </a:endParaRPr>
          </a:p>
          <a:p>
            <a:pPr algn="ctr"/>
            <a:endParaRPr lang="en-US" sz="2400" b="1" dirty="0">
              <a:solidFill>
                <a:srgbClr val="8A0001"/>
              </a:solidFill>
            </a:endParaRPr>
          </a:p>
          <a:p>
            <a:pPr algn="ctr"/>
            <a:endParaRPr lang="en-US" sz="2400" b="1" dirty="0">
              <a:solidFill>
                <a:srgbClr val="8A0001"/>
              </a:solidFill>
            </a:endParaRPr>
          </a:p>
          <a:p>
            <a:pPr algn="ctr"/>
            <a:endParaRPr lang="en-US" sz="2400" b="1" dirty="0">
              <a:solidFill>
                <a:srgbClr val="8A0001"/>
              </a:solidFill>
            </a:endParaRPr>
          </a:p>
          <a:p>
            <a:pPr algn="ctr"/>
            <a:endParaRPr lang="en-US" sz="2400" b="1" dirty="0">
              <a:solidFill>
                <a:srgbClr val="8A0001"/>
              </a:solidFill>
            </a:endParaRPr>
          </a:p>
          <a:p>
            <a:pPr algn="ctr"/>
            <a:endParaRPr lang="en-US" sz="2400" b="1" dirty="0">
              <a:solidFill>
                <a:srgbClr val="8A0001"/>
              </a:solidFill>
            </a:endParaRPr>
          </a:p>
          <a:p>
            <a:pPr algn="ctr"/>
            <a:endParaRPr lang="en-US" sz="2400" b="1" dirty="0">
              <a:solidFill>
                <a:srgbClr val="8A0001"/>
              </a:solidFill>
            </a:endParaRPr>
          </a:p>
          <a:p>
            <a:pPr algn="ctr"/>
            <a:endParaRPr lang="en-US" sz="2400" b="1" dirty="0">
              <a:solidFill>
                <a:srgbClr val="8A0001"/>
              </a:solidFill>
            </a:endParaRPr>
          </a:p>
        </p:txBody>
      </p:sp>
      <p:pic>
        <p:nvPicPr>
          <p:cNvPr id="2" name="Picture 1" descr="Screen Shot 2018-09-30 at 12.11.32.png"/>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2096223" y="1327793"/>
            <a:ext cx="7862426" cy="544390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40058" y="242621"/>
            <a:ext cx="1119013" cy="1085172"/>
          </a:xfrm>
          <a:prstGeom prst="rect">
            <a:avLst/>
          </a:prstGeom>
        </p:spPr>
      </p:pic>
    </p:spTree>
    <p:extLst>
      <p:ext uri="{BB962C8B-B14F-4D97-AF65-F5344CB8AC3E}">
        <p14:creationId xmlns:p14="http://schemas.microsoft.com/office/powerpoint/2010/main" val="1580047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2156" y="27504"/>
            <a:ext cx="3874243" cy="6401754"/>
          </a:xfrm>
          <a:prstGeom prst="rect">
            <a:avLst/>
          </a:prstGeom>
          <a:ln>
            <a:solidFill>
              <a:srgbClr val="660066"/>
            </a:solidFill>
          </a:ln>
        </p:spPr>
        <p:txBody>
          <a:bodyPr wrap="square">
            <a:spAutoFit/>
          </a:bodyPr>
          <a:lstStyle/>
          <a:p>
            <a:pPr algn="ctr"/>
            <a:r>
              <a:rPr lang="en-GB" b="1" i="1" dirty="0" smtClean="0">
                <a:solidFill>
                  <a:srgbClr val="203864"/>
                </a:solidFill>
              </a:rPr>
              <a:t>From </a:t>
            </a:r>
            <a:r>
              <a:rPr lang="en-GB" b="1" i="1" dirty="0" err="1">
                <a:solidFill>
                  <a:srgbClr val="203864"/>
                </a:solidFill>
              </a:rPr>
              <a:t>Ruovesi</a:t>
            </a:r>
            <a:r>
              <a:rPr lang="en-GB" i="1" dirty="0">
                <a:solidFill>
                  <a:srgbClr val="203864"/>
                </a:solidFill>
              </a:rPr>
              <a:t> </a:t>
            </a:r>
            <a:r>
              <a:rPr lang="en-GB" i="1" dirty="0" smtClean="0">
                <a:solidFill>
                  <a:srgbClr val="203864"/>
                </a:solidFill>
              </a:rPr>
              <a:t>(23 March 1868)</a:t>
            </a:r>
            <a:r>
              <a:rPr lang="en-GB" i="1" dirty="0">
                <a:solidFill>
                  <a:srgbClr val="203864"/>
                </a:solidFill>
              </a:rPr>
              <a:t>: </a:t>
            </a:r>
            <a:r>
              <a:rPr lang="en-GB" i="1" dirty="0" smtClean="0">
                <a:solidFill>
                  <a:srgbClr val="203864"/>
                </a:solidFill>
              </a:rPr>
              <a:t>[</a:t>
            </a:r>
            <a:r>
              <a:rPr lang="is-IS" i="1" dirty="0" smtClean="0">
                <a:solidFill>
                  <a:srgbClr val="203864"/>
                </a:solidFill>
              </a:rPr>
              <a:t>…] </a:t>
            </a:r>
            <a:r>
              <a:rPr lang="en-GB" i="1" dirty="0" smtClean="0">
                <a:solidFill>
                  <a:srgbClr val="203864"/>
                </a:solidFill>
              </a:rPr>
              <a:t>In </a:t>
            </a:r>
            <a:r>
              <a:rPr lang="en-GB" i="1" dirty="0">
                <a:solidFill>
                  <a:srgbClr val="203864"/>
                </a:solidFill>
              </a:rPr>
              <a:t>the month of January 43 people died here; in February 77 and in March 80, in total 200. Of these, 18 died of smallpox, 60 of typhus, and about the same number poor nutrition and hunger, in other words, famine. This death begins with swollen feet, from where the </a:t>
            </a:r>
            <a:r>
              <a:rPr lang="en-GB" i="1" dirty="0" smtClean="0">
                <a:solidFill>
                  <a:srgbClr val="203864"/>
                </a:solidFill>
              </a:rPr>
              <a:t>swelling </a:t>
            </a:r>
            <a:r>
              <a:rPr lang="en-GB" i="1" dirty="0">
                <a:solidFill>
                  <a:srgbClr val="203864"/>
                </a:solidFill>
              </a:rPr>
              <a:t>spreads to the entire </a:t>
            </a:r>
            <a:r>
              <a:rPr lang="en-GB" i="1" dirty="0" smtClean="0">
                <a:solidFill>
                  <a:srgbClr val="203864"/>
                </a:solidFill>
              </a:rPr>
              <a:t>body. And </a:t>
            </a:r>
            <a:r>
              <a:rPr lang="en-GB" i="1" dirty="0">
                <a:solidFill>
                  <a:srgbClr val="203864"/>
                </a:solidFill>
              </a:rPr>
              <a:t>eventually a light, translucent line is seen under the eyes, and that is a sign that death is near. How many people are actually sick is difficult even to </a:t>
            </a:r>
            <a:r>
              <a:rPr lang="en-GB" i="1" dirty="0" smtClean="0">
                <a:solidFill>
                  <a:srgbClr val="203864"/>
                </a:solidFill>
              </a:rPr>
              <a:t>contemplate. The </a:t>
            </a:r>
            <a:r>
              <a:rPr lang="en-GB" i="1" dirty="0">
                <a:solidFill>
                  <a:srgbClr val="203864"/>
                </a:solidFill>
              </a:rPr>
              <a:t>sure thing is that it can be reckoned in hundreds. </a:t>
            </a:r>
            <a:r>
              <a:rPr lang="en-GB" i="1" dirty="0" smtClean="0">
                <a:solidFill>
                  <a:srgbClr val="203864"/>
                </a:solidFill>
              </a:rPr>
              <a:t>Yes</a:t>
            </a:r>
            <a:r>
              <a:rPr lang="en-GB" i="1" dirty="0">
                <a:solidFill>
                  <a:srgbClr val="203864"/>
                </a:solidFill>
              </a:rPr>
              <a:t> </a:t>
            </a:r>
            <a:r>
              <a:rPr lang="en-GB" i="1" dirty="0" smtClean="0">
                <a:solidFill>
                  <a:srgbClr val="203864"/>
                </a:solidFill>
              </a:rPr>
              <a:t>- Really! </a:t>
            </a:r>
            <a:r>
              <a:rPr lang="en-GB" i="1" dirty="0">
                <a:solidFill>
                  <a:srgbClr val="203864"/>
                </a:solidFill>
              </a:rPr>
              <a:t>One has thought for some time that 40-50 beggars a day is a lot. Now in some places (e.g. the parish’s parochial home) 100 per day is no longer unusual. </a:t>
            </a:r>
            <a:endParaRPr lang="en-GB" i="1" dirty="0" smtClean="0">
              <a:solidFill>
                <a:srgbClr val="203864"/>
              </a:solidFill>
            </a:endParaRPr>
          </a:p>
          <a:p>
            <a:pPr algn="ctr"/>
            <a:endParaRPr lang="en-GB" i="1" dirty="0">
              <a:solidFill>
                <a:srgbClr val="203864"/>
              </a:solidFill>
            </a:endParaRPr>
          </a:p>
          <a:p>
            <a:pPr algn="ctr"/>
            <a:r>
              <a:rPr lang="en-GB" sz="1600" i="1" dirty="0">
                <a:solidFill>
                  <a:srgbClr val="203864"/>
                </a:solidFill>
              </a:rPr>
              <a:t>R</a:t>
            </a:r>
            <a:r>
              <a:rPr lang="en-GB" sz="1600" i="1" dirty="0" smtClean="0">
                <a:solidFill>
                  <a:srgbClr val="203864"/>
                </a:solidFill>
              </a:rPr>
              <a:t>eport </a:t>
            </a:r>
            <a:r>
              <a:rPr lang="en-GB" sz="1600" i="1" dirty="0">
                <a:solidFill>
                  <a:srgbClr val="203864"/>
                </a:solidFill>
              </a:rPr>
              <a:t>by </a:t>
            </a:r>
            <a:r>
              <a:rPr lang="en-GB" sz="1600" i="1" dirty="0" err="1">
                <a:solidFill>
                  <a:srgbClr val="203864"/>
                </a:solidFill>
              </a:rPr>
              <a:t>Ruovesi’s</a:t>
            </a:r>
            <a:r>
              <a:rPr lang="en-GB" sz="1600" i="1" dirty="0">
                <a:solidFill>
                  <a:srgbClr val="203864"/>
                </a:solidFill>
              </a:rPr>
              <a:t> </a:t>
            </a:r>
            <a:r>
              <a:rPr lang="en-GB" sz="1600" i="1" dirty="0" smtClean="0">
                <a:solidFill>
                  <a:srgbClr val="203864"/>
                </a:solidFill>
              </a:rPr>
              <a:t>priest, </a:t>
            </a:r>
            <a:r>
              <a:rPr lang="en-GB" sz="1600" i="1" dirty="0">
                <a:solidFill>
                  <a:srgbClr val="203864"/>
                </a:solidFill>
              </a:rPr>
              <a:t>J.W. </a:t>
            </a:r>
            <a:r>
              <a:rPr lang="en-GB" sz="1600" i="1" dirty="0" err="1" smtClean="0">
                <a:solidFill>
                  <a:srgbClr val="203864"/>
                </a:solidFill>
              </a:rPr>
              <a:t>Durchman</a:t>
            </a:r>
            <a:endParaRPr lang="en-GB" sz="1600" i="1" dirty="0">
              <a:solidFill>
                <a:srgbClr val="203864"/>
              </a:solidFill>
            </a:endParaRPr>
          </a:p>
          <a:p>
            <a:pPr algn="ctr"/>
            <a:r>
              <a:rPr lang="en-GB" sz="1600" b="1" i="1" dirty="0" err="1" smtClean="0">
                <a:solidFill>
                  <a:srgbClr val="203864"/>
                </a:solidFill>
              </a:rPr>
              <a:t>Helsingfors</a:t>
            </a:r>
            <a:r>
              <a:rPr lang="en-GB" sz="1600" b="1" i="1" dirty="0" smtClean="0">
                <a:solidFill>
                  <a:srgbClr val="203864"/>
                </a:solidFill>
              </a:rPr>
              <a:t> </a:t>
            </a:r>
            <a:r>
              <a:rPr lang="en-GB" sz="1600" b="1" i="1" dirty="0" err="1">
                <a:solidFill>
                  <a:srgbClr val="203864"/>
                </a:solidFill>
              </a:rPr>
              <a:t>Dagblad</a:t>
            </a:r>
            <a:r>
              <a:rPr lang="en-GB" sz="1600" b="1" i="1" dirty="0">
                <a:solidFill>
                  <a:srgbClr val="203864"/>
                </a:solidFill>
              </a:rPr>
              <a:t>, 2 Apr. </a:t>
            </a:r>
            <a:r>
              <a:rPr lang="en-GB" sz="1600" b="1" i="1" dirty="0" smtClean="0">
                <a:solidFill>
                  <a:srgbClr val="203864"/>
                </a:solidFill>
              </a:rPr>
              <a:t>1868</a:t>
            </a:r>
            <a:endParaRPr lang="en-GB" sz="1600" b="1" dirty="0">
              <a:solidFill>
                <a:srgbClr val="203864"/>
              </a:solidFill>
            </a:endParaRPr>
          </a:p>
        </p:txBody>
      </p:sp>
      <p:pic>
        <p:nvPicPr>
          <p:cNvPr id="3" name="Picture 2" descr="Screen Shot 2018-10-28 at 10.03.3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323877" cy="6858000"/>
          </a:xfrm>
          <a:prstGeom prst="rect">
            <a:avLst/>
          </a:prstGeom>
        </p:spPr>
      </p:pic>
      <p:pic>
        <p:nvPicPr>
          <p:cNvPr id="4" name="Picture 3" descr="Screen Shot 2018-10-28 at 10.07.2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18836" y="0"/>
            <a:ext cx="2673164" cy="6858000"/>
          </a:xfrm>
          <a:prstGeom prst="rect">
            <a:avLst/>
          </a:prstGeom>
        </p:spPr>
      </p:pic>
    </p:spTree>
    <p:extLst>
      <p:ext uri="{BB962C8B-B14F-4D97-AF65-F5344CB8AC3E}">
        <p14:creationId xmlns:p14="http://schemas.microsoft.com/office/powerpoint/2010/main" val="4224750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686" y="2515222"/>
            <a:ext cx="11067143" cy="2308324"/>
          </a:xfrm>
          <a:prstGeom prst="rect">
            <a:avLst/>
          </a:prstGeom>
        </p:spPr>
        <p:txBody>
          <a:bodyPr wrap="square">
            <a:spAutoFit/>
          </a:bodyPr>
          <a:lstStyle/>
          <a:p>
            <a:pPr algn="just"/>
            <a:r>
              <a:rPr lang="is-IS" dirty="0" smtClean="0">
                <a:solidFill>
                  <a:srgbClr val="203864"/>
                </a:solidFill>
              </a:rPr>
              <a:t>… if the [Great Irish] Famine had occurred under an independent Irish parliment, it would have been regarded in a different light. </a:t>
            </a:r>
            <a:r>
              <a:rPr lang="en-GB" dirty="0" smtClean="0">
                <a:solidFill>
                  <a:srgbClr val="203864"/>
                </a:solidFill>
              </a:rPr>
              <a:t>The </a:t>
            </a:r>
            <a:r>
              <a:rPr lang="en-GB" dirty="0">
                <a:solidFill>
                  <a:srgbClr val="203864"/>
                </a:solidFill>
              </a:rPr>
              <a:t>last major famine in Europe outside Russia was in Finland during the 1860s. Cormac </a:t>
            </a:r>
            <a:r>
              <a:rPr lang="en-GB" dirty="0" err="1">
                <a:solidFill>
                  <a:srgbClr val="203864"/>
                </a:solidFill>
              </a:rPr>
              <a:t>Ó</a:t>
            </a:r>
            <a:r>
              <a:rPr lang="en-GB" dirty="0">
                <a:solidFill>
                  <a:srgbClr val="203864"/>
                </a:solidFill>
              </a:rPr>
              <a:t> </a:t>
            </a:r>
            <a:r>
              <a:rPr lang="en-GB" dirty="0" err="1">
                <a:solidFill>
                  <a:srgbClr val="203864"/>
                </a:solidFill>
              </a:rPr>
              <a:t>Gráda</a:t>
            </a:r>
            <a:r>
              <a:rPr lang="en-GB" dirty="0">
                <a:solidFill>
                  <a:srgbClr val="203864"/>
                </a:solidFill>
              </a:rPr>
              <a:t> has noted that ‘the role of politics and relief seem to loom larger in the historiography of the Irish than of the Finnish famine</a:t>
            </a:r>
            <a:r>
              <a:rPr lang="en-GB" dirty="0" smtClean="0">
                <a:solidFill>
                  <a:srgbClr val="203864"/>
                </a:solidFill>
              </a:rPr>
              <a:t>.’ Finland </a:t>
            </a:r>
            <a:r>
              <a:rPr lang="en-GB" dirty="0">
                <a:solidFill>
                  <a:srgbClr val="203864"/>
                </a:solidFill>
              </a:rPr>
              <a:t>had a devolved government, and responsibility for devising famine relief rested firmly in Helsinki. Finnish nationalism would seem to have led to amnesia, both concerning the famine and the inadequate measures adopted at the time. </a:t>
            </a:r>
            <a:endParaRPr lang="en-GB" dirty="0" smtClean="0">
              <a:solidFill>
                <a:srgbClr val="203864"/>
              </a:solidFill>
            </a:endParaRPr>
          </a:p>
          <a:p>
            <a:pPr algn="just"/>
            <a:endParaRPr lang="en-GB" dirty="0">
              <a:solidFill>
                <a:srgbClr val="203864"/>
              </a:solidFill>
            </a:endParaRPr>
          </a:p>
          <a:p>
            <a:pPr algn="r"/>
            <a:r>
              <a:rPr lang="en-GB" sz="1600" dirty="0" smtClean="0">
                <a:solidFill>
                  <a:srgbClr val="203864"/>
                </a:solidFill>
              </a:rPr>
              <a:t>Mary </a:t>
            </a:r>
            <a:r>
              <a:rPr lang="en-GB" sz="1600" dirty="0">
                <a:solidFill>
                  <a:srgbClr val="203864"/>
                </a:solidFill>
              </a:rPr>
              <a:t>E. Daly, ‘Historians and the Famine: A Beleaguered Species?’, </a:t>
            </a:r>
            <a:r>
              <a:rPr lang="en-GB" sz="1600" i="1" dirty="0">
                <a:solidFill>
                  <a:srgbClr val="203864"/>
                </a:solidFill>
              </a:rPr>
              <a:t>Irish Historical Studies</a:t>
            </a:r>
            <a:r>
              <a:rPr lang="en-GB" sz="1600" dirty="0">
                <a:solidFill>
                  <a:srgbClr val="203864"/>
                </a:solidFill>
              </a:rPr>
              <a:t>, 30 (1997), 596.</a:t>
            </a:r>
            <a:endParaRPr lang="en-US" sz="1600" dirty="0">
              <a:solidFill>
                <a:srgbClr val="203864"/>
              </a:solidFill>
            </a:endParaRPr>
          </a:p>
        </p:txBody>
      </p:sp>
      <p:sp>
        <p:nvSpPr>
          <p:cNvPr id="4" name="Rectangle 3"/>
          <p:cNvSpPr/>
          <p:nvPr/>
        </p:nvSpPr>
        <p:spPr>
          <a:xfrm>
            <a:off x="615406" y="5134451"/>
            <a:ext cx="11067143" cy="1723549"/>
          </a:xfrm>
          <a:prstGeom prst="rect">
            <a:avLst/>
          </a:prstGeom>
        </p:spPr>
        <p:txBody>
          <a:bodyPr wrap="square">
            <a:spAutoFit/>
          </a:bodyPr>
          <a:lstStyle/>
          <a:p>
            <a:pPr algn="just"/>
            <a:r>
              <a:rPr lang="en-GB" dirty="0" smtClean="0">
                <a:solidFill>
                  <a:srgbClr val="203864"/>
                </a:solidFill>
              </a:rPr>
              <a:t>Official memorials to the victims of famine are also remarkably rare</a:t>
            </a:r>
            <a:r>
              <a:rPr lang="is-IS" dirty="0" smtClean="0">
                <a:solidFill>
                  <a:srgbClr val="203864"/>
                </a:solidFill>
              </a:rPr>
              <a:t>… I know of just two cases in which mass starvation was memorialized in its immediate aftermath... [Leningrad and Tigray]... What these cases have in common is that a famine is remembered as an element of national narrative. Much more common around the world is official silence, along with local efforts to remember. </a:t>
            </a:r>
            <a:endParaRPr lang="en-GB" dirty="0" smtClean="0">
              <a:solidFill>
                <a:srgbClr val="203864"/>
              </a:solidFill>
            </a:endParaRPr>
          </a:p>
          <a:p>
            <a:endParaRPr lang="en-GB" dirty="0">
              <a:solidFill>
                <a:srgbClr val="203864"/>
              </a:solidFill>
            </a:endParaRPr>
          </a:p>
          <a:p>
            <a:pPr algn="r"/>
            <a:r>
              <a:rPr lang="en-GB" sz="1600" dirty="0" smtClean="0">
                <a:solidFill>
                  <a:srgbClr val="203864"/>
                </a:solidFill>
              </a:rPr>
              <a:t>Alex de Waal, </a:t>
            </a:r>
            <a:r>
              <a:rPr lang="en-GB" sz="1600" i="1" dirty="0" smtClean="0">
                <a:solidFill>
                  <a:srgbClr val="203864"/>
                </a:solidFill>
              </a:rPr>
              <a:t>Mass Starvation: The History and Future of Famine </a:t>
            </a:r>
            <a:r>
              <a:rPr lang="en-GB" sz="1600" dirty="0" smtClean="0">
                <a:solidFill>
                  <a:srgbClr val="203864"/>
                </a:solidFill>
              </a:rPr>
              <a:t>(Cambridge, 2018), 24-5.</a:t>
            </a:r>
            <a:endParaRPr lang="en-GB" sz="1600" dirty="0">
              <a:solidFill>
                <a:srgbClr val="203864"/>
              </a:solidFill>
            </a:endParaRPr>
          </a:p>
        </p:txBody>
      </p:sp>
      <p:sp>
        <p:nvSpPr>
          <p:cNvPr id="3" name="Rectangle 2"/>
          <p:cNvSpPr/>
          <p:nvPr/>
        </p:nvSpPr>
        <p:spPr>
          <a:xfrm>
            <a:off x="696686" y="506998"/>
            <a:ext cx="10985863" cy="1661993"/>
          </a:xfrm>
          <a:prstGeom prst="rect">
            <a:avLst/>
          </a:prstGeom>
        </p:spPr>
        <p:txBody>
          <a:bodyPr wrap="square">
            <a:spAutoFit/>
          </a:bodyPr>
          <a:lstStyle/>
          <a:p>
            <a:pPr algn="just"/>
            <a:r>
              <a:rPr lang="en-GB" dirty="0">
                <a:solidFill>
                  <a:srgbClr val="203864"/>
                </a:solidFill>
              </a:rPr>
              <a:t>In stressing the ‘imperial / colonial dialectic’ in the dynamics of Irish famine relief, William J. Smyth has </a:t>
            </a:r>
            <a:r>
              <a:rPr lang="en-GB" dirty="0" smtClean="0">
                <a:solidFill>
                  <a:srgbClr val="203864"/>
                </a:solidFill>
              </a:rPr>
              <a:t>argued that </a:t>
            </a:r>
            <a:r>
              <a:rPr lang="en-GB" dirty="0">
                <a:solidFill>
                  <a:srgbClr val="203864"/>
                </a:solidFill>
              </a:rPr>
              <a:t>‘one could never imagine any Irish Government of whatever hue… turning their backs and ignoring the “cry </a:t>
            </a:r>
            <a:r>
              <a:rPr lang="en-GB" dirty="0" smtClean="0">
                <a:solidFill>
                  <a:srgbClr val="203864"/>
                </a:solidFill>
              </a:rPr>
              <a:t>of want</a:t>
            </a:r>
            <a:r>
              <a:rPr lang="en-GB" dirty="0">
                <a:solidFill>
                  <a:srgbClr val="203864"/>
                </a:solidFill>
              </a:rPr>
              <a:t>”.’</a:t>
            </a:r>
          </a:p>
          <a:p>
            <a:pPr algn="r"/>
            <a:endParaRPr lang="en-GB" sz="1600" dirty="0" smtClean="0">
              <a:solidFill>
                <a:srgbClr val="203864"/>
              </a:solidFill>
            </a:endParaRPr>
          </a:p>
          <a:p>
            <a:pPr algn="r"/>
            <a:r>
              <a:rPr lang="en-GB" sz="1600" dirty="0" smtClean="0">
                <a:solidFill>
                  <a:srgbClr val="203864"/>
                </a:solidFill>
              </a:rPr>
              <a:t>William </a:t>
            </a:r>
            <a:r>
              <a:rPr lang="en-GB" sz="1600" dirty="0">
                <a:solidFill>
                  <a:srgbClr val="203864"/>
                </a:solidFill>
              </a:rPr>
              <a:t>J. Smyth, </a:t>
            </a:r>
            <a:r>
              <a:rPr lang="en-GB" sz="1600" dirty="0" smtClean="0">
                <a:solidFill>
                  <a:srgbClr val="203864"/>
                </a:solidFill>
              </a:rPr>
              <a:t>‘The </a:t>
            </a:r>
            <a:r>
              <a:rPr lang="en-GB" sz="1600" dirty="0">
                <a:solidFill>
                  <a:srgbClr val="203864"/>
                </a:solidFill>
              </a:rPr>
              <a:t>Longue </a:t>
            </a:r>
            <a:r>
              <a:rPr lang="en-GB" sz="1600" dirty="0" err="1">
                <a:solidFill>
                  <a:srgbClr val="203864"/>
                </a:solidFill>
              </a:rPr>
              <a:t>Durée</a:t>
            </a:r>
            <a:r>
              <a:rPr lang="en-GB" sz="1600" dirty="0">
                <a:solidFill>
                  <a:srgbClr val="203864"/>
                </a:solidFill>
              </a:rPr>
              <a:t>: Imperial Britain and Colonial </a:t>
            </a:r>
            <a:r>
              <a:rPr lang="en-GB" sz="1600" dirty="0" smtClean="0">
                <a:solidFill>
                  <a:srgbClr val="203864"/>
                </a:solidFill>
              </a:rPr>
              <a:t>Ireland’, </a:t>
            </a:r>
            <a:r>
              <a:rPr lang="en-GB" sz="1600" dirty="0">
                <a:solidFill>
                  <a:srgbClr val="203864"/>
                </a:solidFill>
              </a:rPr>
              <a:t>in </a:t>
            </a:r>
            <a:r>
              <a:rPr lang="en-GB" sz="1600" dirty="0" smtClean="0">
                <a:solidFill>
                  <a:srgbClr val="203864"/>
                </a:solidFill>
              </a:rPr>
              <a:t>J. Crowley</a:t>
            </a:r>
            <a:r>
              <a:rPr lang="en-GB" sz="1600" dirty="0">
                <a:solidFill>
                  <a:srgbClr val="203864"/>
                </a:solidFill>
              </a:rPr>
              <a:t>, </a:t>
            </a:r>
            <a:r>
              <a:rPr lang="en-GB" sz="1600" dirty="0" smtClean="0">
                <a:solidFill>
                  <a:srgbClr val="203864"/>
                </a:solidFill>
              </a:rPr>
              <a:t>W.J</a:t>
            </a:r>
            <a:r>
              <a:rPr lang="en-GB" sz="1600" dirty="0">
                <a:solidFill>
                  <a:srgbClr val="203864"/>
                </a:solidFill>
              </a:rPr>
              <a:t>. Smyth &amp; </a:t>
            </a:r>
            <a:r>
              <a:rPr lang="en-GB" sz="1600" dirty="0" smtClean="0">
                <a:solidFill>
                  <a:srgbClr val="203864"/>
                </a:solidFill>
              </a:rPr>
              <a:t>M. Murphy </a:t>
            </a:r>
            <a:r>
              <a:rPr lang="en-GB" sz="1600" dirty="0">
                <a:solidFill>
                  <a:srgbClr val="203864"/>
                </a:solidFill>
              </a:rPr>
              <a:t>(</a:t>
            </a:r>
            <a:r>
              <a:rPr lang="en-GB" sz="1600" dirty="0" err="1">
                <a:solidFill>
                  <a:srgbClr val="203864"/>
                </a:solidFill>
              </a:rPr>
              <a:t>eds</a:t>
            </a:r>
            <a:r>
              <a:rPr lang="en-GB" sz="1600" dirty="0">
                <a:solidFill>
                  <a:srgbClr val="203864"/>
                </a:solidFill>
              </a:rPr>
              <a:t>) </a:t>
            </a:r>
            <a:r>
              <a:rPr lang="en-GB" sz="1600" i="1" dirty="0">
                <a:solidFill>
                  <a:srgbClr val="203864"/>
                </a:solidFill>
              </a:rPr>
              <a:t>Atlas of the Great Irish Famine </a:t>
            </a:r>
            <a:r>
              <a:rPr lang="en-GB" sz="1600" dirty="0">
                <a:solidFill>
                  <a:srgbClr val="203864"/>
                </a:solidFill>
              </a:rPr>
              <a:t>(</a:t>
            </a:r>
            <a:r>
              <a:rPr lang="en-GB" sz="1600" dirty="0" smtClean="0">
                <a:solidFill>
                  <a:srgbClr val="203864"/>
                </a:solidFill>
              </a:rPr>
              <a:t>Cork, </a:t>
            </a:r>
            <a:r>
              <a:rPr lang="en-GB" sz="1600" dirty="0">
                <a:solidFill>
                  <a:srgbClr val="203864"/>
                </a:solidFill>
              </a:rPr>
              <a:t>2012), 63.</a:t>
            </a:r>
          </a:p>
        </p:txBody>
      </p:sp>
    </p:spTree>
    <p:extLst>
      <p:ext uri="{BB962C8B-B14F-4D97-AF65-F5344CB8AC3E}">
        <p14:creationId xmlns:p14="http://schemas.microsoft.com/office/powerpoint/2010/main" val="13480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595" y="133706"/>
            <a:ext cx="3283177" cy="4310427"/>
          </a:xfrm>
          <a:prstGeom prst="rect">
            <a:avLst/>
          </a:prstGeom>
        </p:spPr>
      </p:pic>
      <p:sp>
        <p:nvSpPr>
          <p:cNvPr id="3" name="Rectangle 2"/>
          <p:cNvSpPr/>
          <p:nvPr/>
        </p:nvSpPr>
        <p:spPr>
          <a:xfrm>
            <a:off x="128606" y="4444133"/>
            <a:ext cx="4478649" cy="2277547"/>
          </a:xfrm>
          <a:prstGeom prst="rect">
            <a:avLst/>
          </a:prstGeom>
        </p:spPr>
        <p:txBody>
          <a:bodyPr wrap="square">
            <a:spAutoFit/>
          </a:bodyPr>
          <a:lstStyle/>
          <a:p>
            <a:pPr algn="just">
              <a:spcAft>
                <a:spcPts val="0"/>
              </a:spcAft>
            </a:pPr>
            <a:r>
              <a:rPr lang="en-US" sz="1400" dirty="0">
                <a:solidFill>
                  <a:srgbClr val="203864"/>
                </a:solidFill>
                <a:ea typeface="ＭＳ 明朝" charset="-128"/>
              </a:rPr>
              <a:t>The position of the Finnish people cannot be compared with that of 1880s Ireland… observance of the law and a sense of justice have always been the Finnish people’s finest properties… Even during the great famine [1867-8], when huge quantities of people died from lack of bread, even though they had been very hard-working, they did not become openly violent [or] steal other people’s property, and [it was] even less likely that they would plot in secret in order to hurt </a:t>
            </a:r>
            <a:r>
              <a:rPr lang="en-US" sz="1400" dirty="0" smtClean="0">
                <a:solidFill>
                  <a:srgbClr val="203864"/>
                </a:solidFill>
                <a:ea typeface="ＭＳ 明朝" charset="-128"/>
              </a:rPr>
              <a:t>others.</a:t>
            </a:r>
            <a:endParaRPr lang="en-GB" sz="1400" dirty="0">
              <a:solidFill>
                <a:srgbClr val="203864"/>
              </a:solidFill>
            </a:endParaRPr>
          </a:p>
          <a:p>
            <a:pPr algn="r">
              <a:spcAft>
                <a:spcPts val="0"/>
              </a:spcAft>
            </a:pPr>
            <a:r>
              <a:rPr lang="en-GB" sz="1400" b="1" i="1" dirty="0" smtClean="0">
                <a:solidFill>
                  <a:srgbClr val="203864"/>
                </a:solidFill>
                <a:ea typeface="Times New Roman" charset="0"/>
              </a:rPr>
              <a:t>Aura</a:t>
            </a:r>
            <a:r>
              <a:rPr lang="en-GB" sz="1400" b="1" dirty="0">
                <a:solidFill>
                  <a:srgbClr val="203864"/>
                </a:solidFill>
                <a:ea typeface="Times New Roman" charset="0"/>
              </a:rPr>
              <a:t>, 18 Apr. 1894.</a:t>
            </a:r>
            <a:r>
              <a:rPr lang="en-GB" sz="1600" b="1" dirty="0">
                <a:solidFill>
                  <a:srgbClr val="203864"/>
                </a:solidFill>
                <a:ea typeface="Times New Roman" charset="0"/>
              </a:rPr>
              <a:t> </a:t>
            </a:r>
            <a:endParaRPr lang="en-GB" sz="1600" b="1" dirty="0">
              <a:solidFill>
                <a:srgbClr val="203864"/>
              </a:solidFill>
              <a:effectLst/>
              <a:ea typeface="Times New Roman" charset="0"/>
            </a:endParaRPr>
          </a:p>
        </p:txBody>
      </p:sp>
      <p:sp>
        <p:nvSpPr>
          <p:cNvPr id="4" name="TextBox 3"/>
          <p:cNvSpPr txBox="1"/>
          <p:nvPr/>
        </p:nvSpPr>
        <p:spPr>
          <a:xfrm>
            <a:off x="4823431" y="188059"/>
            <a:ext cx="7201370" cy="6494085"/>
          </a:xfrm>
          <a:prstGeom prst="rect">
            <a:avLst/>
          </a:prstGeom>
          <a:noFill/>
          <a:ln w="38100" cmpd="sng">
            <a:solidFill>
              <a:srgbClr val="FF0000"/>
            </a:solidFill>
          </a:ln>
        </p:spPr>
        <p:txBody>
          <a:bodyPr wrap="square" rtlCol="0">
            <a:spAutoFit/>
          </a:bodyPr>
          <a:lstStyle/>
          <a:p>
            <a:r>
              <a:rPr lang="en-IE" sz="2000" b="1" i="1" dirty="0" smtClean="0">
                <a:solidFill>
                  <a:srgbClr val="203864"/>
                </a:solidFill>
              </a:rPr>
              <a:t>How are the “Great Hunger Years” remembered in Finland?</a:t>
            </a:r>
          </a:p>
          <a:p>
            <a:pPr marL="285750" indent="-285750">
              <a:buFont typeface="Arial"/>
              <a:buChar char="•"/>
            </a:pPr>
            <a:r>
              <a:rPr lang="en-IE" sz="2000" dirty="0">
                <a:solidFill>
                  <a:srgbClr val="203864"/>
                </a:solidFill>
              </a:rPr>
              <a:t>V</a:t>
            </a:r>
            <a:r>
              <a:rPr lang="en-IE" sz="2000" dirty="0" smtClean="0">
                <a:solidFill>
                  <a:srgbClr val="203864"/>
                </a:solidFill>
              </a:rPr>
              <a:t>ery limited coverage in general histories of Finland (either in in Finnish, Swedish or any other language)</a:t>
            </a:r>
          </a:p>
          <a:p>
            <a:pPr marL="285750" indent="-285750">
              <a:buFont typeface="Arial"/>
              <a:buChar char="•"/>
            </a:pPr>
            <a:r>
              <a:rPr lang="en-IE" sz="2000" dirty="0" smtClean="0">
                <a:solidFill>
                  <a:srgbClr val="203864"/>
                </a:solidFill>
              </a:rPr>
              <a:t>One lesson in school ( 7</a:t>
            </a:r>
            <a:r>
              <a:rPr lang="en-IE" sz="2000" baseline="30000" dirty="0" smtClean="0">
                <a:solidFill>
                  <a:srgbClr val="203864"/>
                </a:solidFill>
              </a:rPr>
              <a:t>th</a:t>
            </a:r>
            <a:r>
              <a:rPr lang="en-IE" sz="2000" dirty="0" smtClean="0">
                <a:solidFill>
                  <a:srgbClr val="203864"/>
                </a:solidFill>
              </a:rPr>
              <a:t> grade, national curriculum). </a:t>
            </a:r>
          </a:p>
          <a:p>
            <a:pPr marL="285750" indent="-285750">
              <a:buFont typeface="Arial"/>
              <a:buChar char="•"/>
            </a:pPr>
            <a:r>
              <a:rPr lang="en-IE" sz="2000" dirty="0" smtClean="0">
                <a:solidFill>
                  <a:srgbClr val="203864"/>
                </a:solidFill>
              </a:rPr>
              <a:t>A time when the people crystallised in to a nation – no crime (! see left); no gombeenism – stoic survival and a time when the national qualities of patience, self-sufficiency and “</a:t>
            </a:r>
            <a:r>
              <a:rPr lang="en-IE" sz="2000" i="1" dirty="0" smtClean="0">
                <a:solidFill>
                  <a:srgbClr val="203864"/>
                </a:solidFill>
              </a:rPr>
              <a:t>sisu</a:t>
            </a:r>
            <a:r>
              <a:rPr lang="en-IE" sz="2000" dirty="0" smtClean="0">
                <a:solidFill>
                  <a:srgbClr val="203864"/>
                </a:solidFill>
              </a:rPr>
              <a:t>” were most needed. </a:t>
            </a:r>
          </a:p>
          <a:p>
            <a:pPr marL="285750" indent="-285750">
              <a:buFont typeface="Arial"/>
              <a:buChar char="•"/>
            </a:pPr>
            <a:r>
              <a:rPr lang="en-IE" sz="2000" dirty="0" smtClean="0">
                <a:solidFill>
                  <a:srgbClr val="203864"/>
                </a:solidFill>
              </a:rPr>
              <a:t>History generally written by the same class of man who administered famine policy. Challenges to narrative were quickly shut down.</a:t>
            </a:r>
          </a:p>
          <a:p>
            <a:pPr marL="285750" indent="-285750">
              <a:buFont typeface="Arial"/>
              <a:buChar char="•"/>
            </a:pPr>
            <a:r>
              <a:rPr lang="en-IE" sz="2000" dirty="0" smtClean="0">
                <a:solidFill>
                  <a:srgbClr val="203864"/>
                </a:solidFill>
              </a:rPr>
              <a:t>Strong local memories of suffering subordinated beneath a powerful nationining narrative.</a:t>
            </a:r>
          </a:p>
          <a:p>
            <a:pPr marL="285750" indent="-285750">
              <a:buFont typeface="Arial"/>
              <a:buChar char="•"/>
            </a:pPr>
            <a:r>
              <a:rPr lang="en-IE" sz="2000" dirty="0" smtClean="0">
                <a:solidFill>
                  <a:srgbClr val="203864"/>
                </a:solidFill>
              </a:rPr>
              <a:t>Absence of oppression narrative (esp. Diasporic). </a:t>
            </a:r>
          </a:p>
          <a:p>
            <a:pPr marL="285750" indent="-285750">
              <a:buFont typeface="Arial"/>
              <a:buChar char="•"/>
            </a:pPr>
            <a:r>
              <a:rPr lang="en-IE" sz="2000" dirty="0" smtClean="0">
                <a:solidFill>
                  <a:srgbClr val="203864"/>
                </a:solidFill>
              </a:rPr>
              <a:t>Demographic and economic recovery, birth of “modernity”. </a:t>
            </a:r>
          </a:p>
          <a:p>
            <a:pPr marL="285750" indent="-285750">
              <a:buFont typeface="Arial"/>
              <a:buChar char="•"/>
            </a:pPr>
            <a:r>
              <a:rPr lang="en-IE" sz="2000" dirty="0" smtClean="0">
                <a:solidFill>
                  <a:srgbClr val="203864"/>
                </a:solidFill>
              </a:rPr>
              <a:t>Not a single academic monograph. In any language. </a:t>
            </a:r>
          </a:p>
          <a:p>
            <a:pPr marL="285750" indent="-285750">
              <a:buFont typeface="Arial"/>
              <a:buChar char="•"/>
            </a:pPr>
            <a:r>
              <a:rPr lang="en-IE" sz="2000" dirty="0">
                <a:solidFill>
                  <a:srgbClr val="203864"/>
                </a:solidFill>
              </a:rPr>
              <a:t>No national Famine memorial. Indeed, I was regularly told there were </a:t>
            </a:r>
            <a:r>
              <a:rPr lang="en-IE" sz="2000" b="1" dirty="0">
                <a:solidFill>
                  <a:srgbClr val="203864"/>
                </a:solidFill>
              </a:rPr>
              <a:t>no famine memorials of any kind</a:t>
            </a:r>
            <a:r>
              <a:rPr lang="en-IE" sz="2000" dirty="0" smtClean="0">
                <a:solidFill>
                  <a:srgbClr val="203864"/>
                </a:solidFill>
              </a:rPr>
              <a:t>. I first visited in Finland in 1998 and the 150</a:t>
            </a:r>
            <a:r>
              <a:rPr lang="en-IE" sz="2000" baseline="30000" dirty="0" smtClean="0">
                <a:solidFill>
                  <a:srgbClr val="203864"/>
                </a:solidFill>
              </a:rPr>
              <a:t>th</a:t>
            </a:r>
            <a:r>
              <a:rPr lang="en-IE" sz="2000" dirty="0" smtClean="0">
                <a:solidFill>
                  <a:srgbClr val="203864"/>
                </a:solidFill>
              </a:rPr>
              <a:t> anniversary of “Black ‘47” was in my mind. </a:t>
            </a:r>
            <a:endParaRPr lang="en-IE" sz="2000" dirty="0">
              <a:solidFill>
                <a:srgbClr val="203864"/>
              </a:solidFill>
            </a:endParaRPr>
          </a:p>
          <a:p>
            <a:endParaRPr lang="en-IE" dirty="0" smtClean="0">
              <a:solidFill>
                <a:srgbClr val="203864"/>
              </a:solidFill>
            </a:endParaRPr>
          </a:p>
          <a:p>
            <a:endParaRPr lang="en-IE" dirty="0"/>
          </a:p>
        </p:txBody>
      </p:sp>
    </p:spTree>
    <p:extLst>
      <p:ext uri="{BB962C8B-B14F-4D97-AF65-F5344CB8AC3E}">
        <p14:creationId xmlns:p14="http://schemas.microsoft.com/office/powerpoint/2010/main" val="6632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7CD5AC-FD26-45C2-A50E-DD1FF35680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7321" y="0"/>
            <a:ext cx="10214679" cy="6858000"/>
          </a:xfrm>
          <a:prstGeom prst="rect">
            <a:avLst/>
          </a:prstGeom>
        </p:spPr>
      </p:pic>
      <p:sp>
        <p:nvSpPr>
          <p:cNvPr id="4" name="TextBox 3">
            <a:extLst>
              <a:ext uri="{FF2B5EF4-FFF2-40B4-BE49-F238E27FC236}">
                <a16:creationId xmlns:a16="http://schemas.microsoft.com/office/drawing/2014/main" xmlns="" id="{2D03E30D-C4F9-4641-A2C6-EC4DC75C8C0C}"/>
              </a:ext>
            </a:extLst>
          </p:cNvPr>
          <p:cNvSpPr txBox="1"/>
          <p:nvPr/>
        </p:nvSpPr>
        <p:spPr>
          <a:xfrm>
            <a:off x="146920" y="226680"/>
            <a:ext cx="1699809" cy="1200329"/>
          </a:xfrm>
          <a:prstGeom prst="rect">
            <a:avLst/>
          </a:prstGeom>
          <a:noFill/>
          <a:ln w="38100" cmpd="sng">
            <a:solidFill>
              <a:srgbClr val="FF0000"/>
            </a:solidFill>
          </a:ln>
        </p:spPr>
        <p:txBody>
          <a:bodyPr wrap="square" rtlCol="0">
            <a:spAutoFit/>
          </a:bodyPr>
          <a:lstStyle/>
          <a:p>
            <a:pPr algn="ctr"/>
            <a:r>
              <a:rPr lang="en-US" dirty="0" err="1">
                <a:solidFill>
                  <a:srgbClr val="203864"/>
                </a:solidFill>
                <a:ea typeface="Bodoni 72 Book" charset="0"/>
                <a:cs typeface="Times New Roman"/>
              </a:rPr>
              <a:t>Swinford</a:t>
            </a:r>
            <a:r>
              <a:rPr lang="en-US" dirty="0">
                <a:solidFill>
                  <a:srgbClr val="203864"/>
                </a:solidFill>
                <a:ea typeface="Bodoni 72 Book" charset="0"/>
                <a:cs typeface="Times New Roman"/>
              </a:rPr>
              <a:t> </a:t>
            </a:r>
            <a:r>
              <a:rPr lang="en-US" dirty="0" smtClean="0">
                <a:solidFill>
                  <a:srgbClr val="203864"/>
                </a:solidFill>
                <a:ea typeface="Bodoni 72 Book" charset="0"/>
                <a:cs typeface="Times New Roman"/>
              </a:rPr>
              <a:t>“Famine” </a:t>
            </a:r>
            <a:r>
              <a:rPr lang="en-US" dirty="0">
                <a:solidFill>
                  <a:srgbClr val="203864"/>
                </a:solidFill>
                <a:ea typeface="Bodoni 72 Book" charset="0"/>
                <a:cs typeface="Times New Roman"/>
              </a:rPr>
              <a:t>Memorial, </a:t>
            </a:r>
          </a:p>
          <a:p>
            <a:pPr algn="ctr"/>
            <a:r>
              <a:rPr lang="en-US" dirty="0">
                <a:solidFill>
                  <a:srgbClr val="203864"/>
                </a:solidFill>
                <a:ea typeface="Bodoni 72 Book" charset="0"/>
                <a:cs typeface="Times New Roman"/>
              </a:rPr>
              <a:t>Co. </a:t>
            </a:r>
            <a:r>
              <a:rPr lang="en-US" dirty="0" smtClean="0">
                <a:solidFill>
                  <a:srgbClr val="203864"/>
                </a:solidFill>
                <a:ea typeface="Bodoni 72 Book" charset="0"/>
                <a:cs typeface="Times New Roman"/>
              </a:rPr>
              <a:t>Mayo, 1994</a:t>
            </a:r>
            <a:endParaRPr lang="en-US" dirty="0">
              <a:solidFill>
                <a:srgbClr val="203864"/>
              </a:solidFill>
              <a:ea typeface="Bodoni 72 Book" charset="0"/>
              <a:cs typeface="Times New Roman"/>
            </a:endParaRPr>
          </a:p>
        </p:txBody>
      </p:sp>
    </p:spTree>
    <p:extLst>
      <p:ext uri="{BB962C8B-B14F-4D97-AF65-F5344CB8AC3E}">
        <p14:creationId xmlns:p14="http://schemas.microsoft.com/office/powerpoint/2010/main" val="902229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99000"/>
            <a:ext cx="3759200" cy="2159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343150"/>
            <a:ext cx="3769360" cy="2355850"/>
          </a:xfrm>
          <a:prstGeom prst="rect">
            <a:avLst/>
          </a:prstGeom>
        </p:spPr>
      </p:pic>
      <p:sp>
        <p:nvSpPr>
          <p:cNvPr id="5" name="TextBox 4"/>
          <p:cNvSpPr txBox="1"/>
          <p:nvPr/>
        </p:nvSpPr>
        <p:spPr>
          <a:xfrm>
            <a:off x="242889" y="114300"/>
            <a:ext cx="2514600" cy="1477328"/>
          </a:xfrm>
          <a:prstGeom prst="rect">
            <a:avLst/>
          </a:prstGeom>
          <a:noFill/>
          <a:ln w="38100" cmpd="sng">
            <a:solidFill>
              <a:srgbClr val="FF0000"/>
            </a:solidFill>
          </a:ln>
        </p:spPr>
        <p:txBody>
          <a:bodyPr wrap="square" rtlCol="0">
            <a:spAutoFit/>
          </a:bodyPr>
          <a:lstStyle/>
          <a:p>
            <a:pPr algn="ctr"/>
            <a:r>
              <a:rPr lang="en-US" dirty="0" err="1">
                <a:solidFill>
                  <a:srgbClr val="203864"/>
                </a:solidFill>
                <a:ea typeface="Bodoni 72 Book" charset="0"/>
                <a:cs typeface="Times New Roman"/>
              </a:rPr>
              <a:t>Murrisk</a:t>
            </a:r>
            <a:r>
              <a:rPr lang="en-US" dirty="0">
                <a:solidFill>
                  <a:srgbClr val="203864"/>
                </a:solidFill>
                <a:ea typeface="Bodoni 72 Book" charset="0"/>
                <a:cs typeface="Times New Roman"/>
              </a:rPr>
              <a:t>, Co. Mayo</a:t>
            </a:r>
          </a:p>
          <a:p>
            <a:pPr algn="ctr"/>
            <a:endParaRPr lang="en-US" dirty="0">
              <a:solidFill>
                <a:srgbClr val="203864"/>
              </a:solidFill>
              <a:ea typeface="Bodoni 72 Book" charset="0"/>
              <a:cs typeface="Times New Roman"/>
            </a:endParaRPr>
          </a:p>
          <a:p>
            <a:pPr algn="ctr"/>
            <a:r>
              <a:rPr lang="en-US" dirty="0">
                <a:solidFill>
                  <a:srgbClr val="203864"/>
                </a:solidFill>
                <a:ea typeface="Bodoni 72 Book" charset="0"/>
                <a:cs typeface="Times New Roman"/>
              </a:rPr>
              <a:t>(National Famine Monument, </a:t>
            </a:r>
          </a:p>
          <a:p>
            <a:pPr algn="ctr"/>
            <a:r>
              <a:rPr lang="en-US" dirty="0">
                <a:solidFill>
                  <a:srgbClr val="203864"/>
                </a:solidFill>
                <a:ea typeface="Bodoni 72 Book" charset="0"/>
                <a:cs typeface="Times New Roman"/>
              </a:rPr>
              <a:t>John Behan, 1997) </a:t>
            </a:r>
          </a:p>
        </p:txBody>
      </p:sp>
    </p:spTree>
    <p:extLst>
      <p:ext uri="{BB962C8B-B14F-4D97-AF65-F5344CB8AC3E}">
        <p14:creationId xmlns:p14="http://schemas.microsoft.com/office/powerpoint/2010/main" val="2420153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2096" y="3458064"/>
            <a:ext cx="5099903" cy="3399935"/>
          </a:xfrm>
          <a:prstGeom prst="rect">
            <a:avLst/>
          </a:prstGeom>
        </p:spPr>
      </p:pic>
      <p:sp>
        <p:nvSpPr>
          <p:cNvPr id="4" name="TextBox 3"/>
          <p:cNvSpPr txBox="1"/>
          <p:nvPr/>
        </p:nvSpPr>
        <p:spPr>
          <a:xfrm>
            <a:off x="2232361" y="5729211"/>
            <a:ext cx="3027704" cy="923330"/>
          </a:xfrm>
          <a:prstGeom prst="rect">
            <a:avLst/>
          </a:prstGeom>
          <a:noFill/>
          <a:ln w="38100" cmpd="sng">
            <a:solidFill>
              <a:srgbClr val="FF0000"/>
            </a:solidFill>
          </a:ln>
        </p:spPr>
        <p:txBody>
          <a:bodyPr wrap="square" rtlCol="0">
            <a:spAutoFit/>
          </a:bodyPr>
          <a:lstStyle/>
          <a:p>
            <a:pPr algn="ctr"/>
            <a:r>
              <a:rPr lang="en-US" dirty="0">
                <a:solidFill>
                  <a:srgbClr val="000090"/>
                </a:solidFill>
                <a:ea typeface="Bodoni 72 Book" charset="0"/>
                <a:cs typeface="Times New Roman"/>
              </a:rPr>
              <a:t>Irish Hunger Memorial, Battery Park, NYC</a:t>
            </a:r>
          </a:p>
          <a:p>
            <a:pPr algn="ctr"/>
            <a:r>
              <a:rPr lang="en-US" dirty="0">
                <a:solidFill>
                  <a:srgbClr val="000090"/>
                </a:solidFill>
                <a:ea typeface="Bodoni 72 Book" charset="0"/>
                <a:cs typeface="Times New Roman"/>
              </a:rPr>
              <a:t>(Brian Tolle, 2002) </a:t>
            </a:r>
          </a:p>
        </p:txBody>
      </p:sp>
      <p:pic>
        <p:nvPicPr>
          <p:cNvPr id="5" name="Picture 4" descr="IMG_24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46" y="-1"/>
            <a:ext cx="7055558" cy="5291668"/>
          </a:xfrm>
          <a:prstGeom prst="rect">
            <a:avLst/>
          </a:prstGeom>
        </p:spPr>
      </p:pic>
      <p:pic>
        <p:nvPicPr>
          <p:cNvPr id="6" name="Picture 5" descr="IMG_243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2716" y="0"/>
            <a:ext cx="2619283" cy="4716394"/>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3012" y="0"/>
            <a:ext cx="3087415" cy="1545630"/>
          </a:xfrm>
          <a:prstGeom prst="rect">
            <a:avLst/>
          </a:prstGeom>
        </p:spPr>
      </p:pic>
    </p:spTree>
    <p:extLst>
      <p:ext uri="{BB962C8B-B14F-4D97-AF65-F5344CB8AC3E}">
        <p14:creationId xmlns:p14="http://schemas.microsoft.com/office/powerpoint/2010/main" val="30719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blin2 00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76814"/>
          </a:xfrm>
          <a:prstGeom prst="rect">
            <a:avLst/>
          </a:prstGeom>
        </p:spPr>
      </p:pic>
      <p:sp>
        <p:nvSpPr>
          <p:cNvPr id="3" name="TextBox 2"/>
          <p:cNvSpPr txBox="1"/>
          <p:nvPr/>
        </p:nvSpPr>
        <p:spPr>
          <a:xfrm>
            <a:off x="3648445" y="116220"/>
            <a:ext cx="2514600" cy="923330"/>
          </a:xfrm>
          <a:prstGeom prst="rect">
            <a:avLst/>
          </a:prstGeom>
          <a:solidFill>
            <a:schemeClr val="accent5">
              <a:lumMod val="40000"/>
              <a:lumOff val="60000"/>
              <a:alpha val="50000"/>
            </a:schemeClr>
          </a:solidFill>
          <a:ln w="38100" cmpd="sng">
            <a:solidFill>
              <a:srgbClr val="FF0000"/>
            </a:solidFill>
          </a:ln>
        </p:spPr>
        <p:txBody>
          <a:bodyPr wrap="square" rtlCol="0">
            <a:spAutoFit/>
          </a:bodyPr>
          <a:lstStyle/>
          <a:p>
            <a:pPr algn="ctr"/>
            <a:r>
              <a:rPr lang="en-US" dirty="0">
                <a:solidFill>
                  <a:srgbClr val="203864"/>
                </a:solidFill>
                <a:ea typeface="Bodoni 72 Book" charset="0"/>
                <a:cs typeface="Times New Roman"/>
              </a:rPr>
              <a:t>Dublin </a:t>
            </a:r>
          </a:p>
          <a:p>
            <a:pPr algn="ctr"/>
            <a:r>
              <a:rPr lang="en-US" dirty="0">
                <a:solidFill>
                  <a:srgbClr val="203864"/>
                </a:solidFill>
                <a:ea typeface="Bodoni 72 Book" charset="0"/>
                <a:cs typeface="Times New Roman"/>
              </a:rPr>
              <a:t>“Famine” </a:t>
            </a:r>
          </a:p>
          <a:p>
            <a:pPr algn="ctr"/>
            <a:r>
              <a:rPr lang="en-US" dirty="0">
                <a:solidFill>
                  <a:srgbClr val="203864"/>
                </a:solidFill>
                <a:ea typeface="Bodoni 72 Book" charset="0"/>
                <a:cs typeface="Times New Roman"/>
              </a:rPr>
              <a:t>(Rowan Gillespie, 1997)</a:t>
            </a:r>
          </a:p>
        </p:txBody>
      </p:sp>
      <p:sp>
        <p:nvSpPr>
          <p:cNvPr id="5" name="TextBox 4"/>
          <p:cNvSpPr txBox="1"/>
          <p:nvPr/>
        </p:nvSpPr>
        <p:spPr>
          <a:xfrm>
            <a:off x="4614333" y="4462656"/>
            <a:ext cx="7577667" cy="2308324"/>
          </a:xfrm>
          <a:prstGeom prst="rect">
            <a:avLst/>
          </a:prstGeom>
          <a:noFill/>
          <a:ln w="38100" cmpd="sng">
            <a:noFill/>
          </a:ln>
        </p:spPr>
        <p:txBody>
          <a:bodyPr wrap="square" rtlCol="0">
            <a:spAutoFit/>
          </a:bodyPr>
          <a:lstStyle/>
          <a:p>
            <a:pPr algn="ctr"/>
            <a:r>
              <a:rPr lang="en-US" sz="2400" dirty="0" smtClean="0">
                <a:solidFill>
                  <a:schemeClr val="bg1"/>
                </a:solidFill>
                <a:ea typeface="Bodoni 72 Book" charset="0"/>
                <a:cs typeface="Times New Roman"/>
              </a:rPr>
              <a:t>Significant metropolitan sites: e.g. NYC, Boston etc. </a:t>
            </a:r>
          </a:p>
          <a:p>
            <a:pPr marL="285750" indent="-285750" algn="ctr">
              <a:buFont typeface="Arial"/>
              <a:buChar char="•"/>
            </a:pPr>
            <a:r>
              <a:rPr lang="en-US" sz="2400" dirty="0" smtClean="0">
                <a:solidFill>
                  <a:schemeClr val="bg1"/>
                </a:solidFill>
                <a:ea typeface="Bodoni 72 Book" charset="0"/>
                <a:cs typeface="Times New Roman"/>
              </a:rPr>
              <a:t>Equivalent would be e.g. at </a:t>
            </a:r>
            <a:r>
              <a:rPr lang="en-US" sz="2400" dirty="0" err="1" smtClean="0">
                <a:solidFill>
                  <a:schemeClr val="bg1"/>
                </a:solidFill>
                <a:ea typeface="Bodoni 72 Book" charset="0"/>
                <a:cs typeface="Times New Roman"/>
              </a:rPr>
              <a:t>Kauppatori</a:t>
            </a:r>
            <a:r>
              <a:rPr lang="en-US" sz="2400" dirty="0" smtClean="0">
                <a:solidFill>
                  <a:schemeClr val="bg1"/>
                </a:solidFill>
                <a:ea typeface="Bodoni 72 Book" charset="0"/>
                <a:cs typeface="Times New Roman"/>
              </a:rPr>
              <a:t> in Helsinki.</a:t>
            </a:r>
          </a:p>
          <a:p>
            <a:pPr marL="285750" indent="-285750" algn="ctr">
              <a:buFont typeface="Arial"/>
              <a:buChar char="•"/>
            </a:pPr>
            <a:r>
              <a:rPr lang="en-US" sz="2400" dirty="0" smtClean="0">
                <a:solidFill>
                  <a:schemeClr val="bg1"/>
                </a:solidFill>
                <a:ea typeface="Bodoni 72 Book" charset="0"/>
                <a:cs typeface="Times New Roman"/>
              </a:rPr>
              <a:t>“Sites of Memory” in e.g. Helsinki, Espoo, Tampere. </a:t>
            </a:r>
          </a:p>
          <a:p>
            <a:pPr marL="285750" indent="-285750" algn="ctr">
              <a:buFont typeface="Arial"/>
              <a:buChar char="•"/>
            </a:pPr>
            <a:r>
              <a:rPr lang="en-US" sz="2400" dirty="0" smtClean="0">
                <a:solidFill>
                  <a:schemeClr val="bg1"/>
                </a:solidFill>
                <a:ea typeface="Bodoni 72 Book" charset="0"/>
                <a:cs typeface="Times New Roman"/>
              </a:rPr>
              <a:t>Lahti the largest municipality with a memorial. </a:t>
            </a:r>
          </a:p>
          <a:p>
            <a:pPr marL="285750" indent="-285750" algn="ctr">
              <a:buFont typeface="Arial"/>
              <a:buChar char="•"/>
            </a:pPr>
            <a:r>
              <a:rPr lang="en-US" sz="2400" dirty="0" smtClean="0">
                <a:solidFill>
                  <a:schemeClr val="bg1"/>
                </a:solidFill>
                <a:ea typeface="Bodoni 72 Book" charset="0"/>
                <a:cs typeface="Times New Roman"/>
              </a:rPr>
              <a:t>Hämeenlinna arguably the most accessible?</a:t>
            </a:r>
          </a:p>
          <a:p>
            <a:pPr marL="285750" indent="-285750" algn="ctr">
              <a:buFont typeface="Arial"/>
              <a:buChar char="•"/>
            </a:pPr>
            <a:r>
              <a:rPr lang="en-US" sz="2400" dirty="0" smtClean="0">
                <a:solidFill>
                  <a:schemeClr val="bg1"/>
                </a:solidFill>
                <a:ea typeface="Bodoni 72 Book" charset="0"/>
                <a:cs typeface="Times New Roman"/>
              </a:rPr>
              <a:t>Where would a Finnish “National” Famine Memorial be?</a:t>
            </a:r>
            <a:endParaRPr lang="en-US" sz="2400" dirty="0">
              <a:solidFill>
                <a:schemeClr val="bg1"/>
              </a:solidFill>
              <a:ea typeface="Bodoni 72 Book" charset="0"/>
              <a:cs typeface="Times New Roman"/>
            </a:endParaRPr>
          </a:p>
        </p:txBody>
      </p:sp>
    </p:spTree>
    <p:extLst>
      <p:ext uri="{BB962C8B-B14F-4D97-AF65-F5344CB8AC3E}">
        <p14:creationId xmlns:p14="http://schemas.microsoft.com/office/powerpoint/2010/main" val="24560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kano1.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3302" y="3007306"/>
            <a:ext cx="4860338" cy="3645254"/>
          </a:xfrm>
          <a:prstGeom prst="rect">
            <a:avLst/>
          </a:prstGeom>
        </p:spPr>
      </p:pic>
      <p:pic>
        <p:nvPicPr>
          <p:cNvPr id="3" name="Picture 2" descr="Parkano_Dry.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724475" y="919773"/>
            <a:ext cx="4723928" cy="3542946"/>
          </a:xfrm>
          <a:prstGeom prst="rect">
            <a:avLst/>
          </a:prstGeom>
        </p:spPr>
      </p:pic>
      <p:pic>
        <p:nvPicPr>
          <p:cNvPr id="4" name="Picture 3" descr="Screen Shot 2018-09-24 at 13.22.2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550515" cy="6858000"/>
          </a:xfrm>
          <a:prstGeom prst="rect">
            <a:avLst/>
          </a:prstGeom>
        </p:spPr>
      </p:pic>
      <p:cxnSp>
        <p:nvCxnSpPr>
          <p:cNvPr id="5" name="Straight Arrow Connector 4"/>
          <p:cNvCxnSpPr>
            <a:stCxn id="8" idx="0"/>
          </p:cNvCxnSpPr>
          <p:nvPr/>
        </p:nvCxnSpPr>
        <p:spPr>
          <a:xfrm flipV="1">
            <a:off x="488231" y="4967204"/>
            <a:ext cx="1186448" cy="153270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6499906"/>
            <a:ext cx="976462" cy="369332"/>
          </a:xfrm>
          <a:prstGeom prst="rect">
            <a:avLst/>
          </a:prstGeom>
          <a:noFill/>
          <a:ln w="12700" cmpd="sng">
            <a:solidFill>
              <a:srgbClr val="FF0000"/>
            </a:solidFill>
          </a:ln>
        </p:spPr>
        <p:txBody>
          <a:bodyPr wrap="none" rtlCol="0">
            <a:spAutoFit/>
          </a:bodyPr>
          <a:lstStyle/>
          <a:p>
            <a:r>
              <a:rPr lang="en-GB" dirty="0" err="1"/>
              <a:t>Parkano</a:t>
            </a:r>
            <a:endParaRPr lang="en-GB" dirty="0"/>
          </a:p>
        </p:txBody>
      </p:sp>
      <p:sp>
        <p:nvSpPr>
          <p:cNvPr id="11" name="TextBox 10"/>
          <p:cNvSpPr txBox="1"/>
          <p:nvPr/>
        </p:nvSpPr>
        <p:spPr>
          <a:xfrm>
            <a:off x="4664374" y="333368"/>
            <a:ext cx="3540430" cy="646331"/>
          </a:xfrm>
          <a:prstGeom prst="rect">
            <a:avLst/>
          </a:prstGeom>
          <a:noFill/>
          <a:ln w="38100" cmpd="sng">
            <a:solidFill>
              <a:srgbClr val="FF0000"/>
            </a:solidFill>
          </a:ln>
        </p:spPr>
        <p:txBody>
          <a:bodyPr wrap="square" rtlCol="0">
            <a:spAutoFit/>
          </a:bodyPr>
          <a:lstStyle/>
          <a:p>
            <a:pPr algn="ctr"/>
            <a:r>
              <a:rPr lang="en-GB" dirty="0" err="1" smtClean="0">
                <a:solidFill>
                  <a:srgbClr val="203864"/>
                </a:solidFill>
                <a:cs typeface="Times New Roman"/>
              </a:rPr>
              <a:t>Parkano</a:t>
            </a:r>
            <a:r>
              <a:rPr lang="en-GB" dirty="0" smtClean="0">
                <a:solidFill>
                  <a:srgbClr val="203864"/>
                </a:solidFill>
                <a:cs typeface="Times New Roman"/>
              </a:rPr>
              <a:t> </a:t>
            </a:r>
            <a:r>
              <a:rPr lang="en-GB" dirty="0">
                <a:solidFill>
                  <a:srgbClr val="203864"/>
                </a:solidFill>
                <a:cs typeface="Times New Roman"/>
              </a:rPr>
              <a:t>1868 </a:t>
            </a:r>
            <a:r>
              <a:rPr lang="en-GB" dirty="0" smtClean="0">
                <a:solidFill>
                  <a:srgbClr val="203864"/>
                </a:solidFill>
                <a:cs typeface="Times New Roman"/>
              </a:rPr>
              <a:t>Memorial</a:t>
            </a:r>
            <a:endParaRPr lang="en-GB" dirty="0">
              <a:solidFill>
                <a:srgbClr val="203864"/>
              </a:solidFill>
              <a:cs typeface="Times New Roman"/>
            </a:endParaRPr>
          </a:p>
          <a:p>
            <a:pPr algn="ctr"/>
            <a:r>
              <a:rPr lang="en-GB" dirty="0">
                <a:solidFill>
                  <a:srgbClr val="203864"/>
                </a:solidFill>
                <a:cs typeface="Times New Roman"/>
              </a:rPr>
              <a:t>(</a:t>
            </a:r>
            <a:r>
              <a:rPr lang="en-GB" dirty="0" err="1">
                <a:solidFill>
                  <a:srgbClr val="203864"/>
                </a:solidFill>
                <a:cs typeface="Times New Roman"/>
              </a:rPr>
              <a:t>Pirkanmaa</a:t>
            </a:r>
            <a:r>
              <a:rPr lang="en-GB" dirty="0">
                <a:solidFill>
                  <a:srgbClr val="203864"/>
                </a:solidFill>
                <a:cs typeface="Times New Roman"/>
              </a:rPr>
              <a:t>)</a:t>
            </a:r>
          </a:p>
        </p:txBody>
      </p:sp>
      <p:sp>
        <p:nvSpPr>
          <p:cNvPr id="12" name="TextBox 11"/>
          <p:cNvSpPr txBox="1"/>
          <p:nvPr/>
        </p:nvSpPr>
        <p:spPr>
          <a:xfrm>
            <a:off x="1554983" y="6574095"/>
            <a:ext cx="2995532" cy="276999"/>
          </a:xfrm>
          <a:prstGeom prst="rect">
            <a:avLst/>
          </a:prstGeom>
          <a:noFill/>
          <a:ln w="12700" cmpd="sng">
            <a:noFill/>
          </a:ln>
        </p:spPr>
        <p:txBody>
          <a:bodyPr wrap="none" rtlCol="0">
            <a:spAutoFit/>
          </a:bodyPr>
          <a:lstStyle/>
          <a:p>
            <a:r>
              <a:rPr lang="en-GB" sz="1200" dirty="0"/>
              <a:t>‘</a:t>
            </a:r>
            <a:r>
              <a:rPr lang="en-GB" sz="1200" dirty="0" err="1"/>
              <a:t>Nälkävuodet</a:t>
            </a:r>
            <a:r>
              <a:rPr lang="en-GB" sz="1200" dirty="0"/>
              <a:t> 1867-68’, </a:t>
            </a:r>
            <a:r>
              <a:rPr lang="en-GB" sz="1200" dirty="0" err="1"/>
              <a:t>Edvard</a:t>
            </a:r>
            <a:r>
              <a:rPr lang="en-GB" sz="1200" dirty="0"/>
              <a:t> </a:t>
            </a:r>
            <a:r>
              <a:rPr lang="en-GB" sz="1200" dirty="0" err="1"/>
              <a:t>Gylling</a:t>
            </a:r>
            <a:r>
              <a:rPr lang="en-GB" sz="1200" dirty="0"/>
              <a:t>, 1917.</a:t>
            </a:r>
          </a:p>
        </p:txBody>
      </p:sp>
    </p:spTree>
    <p:extLst>
      <p:ext uri="{BB962C8B-B14F-4D97-AF65-F5344CB8AC3E}">
        <p14:creationId xmlns:p14="http://schemas.microsoft.com/office/powerpoint/2010/main" val="15655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nnifinglas_Sig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0183" y="1"/>
            <a:ext cx="4391816" cy="3103070"/>
          </a:xfrm>
          <a:prstGeom prst="rect">
            <a:avLst/>
          </a:prstGeom>
        </p:spPr>
      </p:pic>
      <p:pic>
        <p:nvPicPr>
          <p:cNvPr id="3" name="Picture 2" descr="DSCN19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2321"/>
            <a:ext cx="7474238" cy="5605679"/>
          </a:xfrm>
          <a:prstGeom prst="rect">
            <a:avLst/>
          </a:prstGeom>
        </p:spPr>
      </p:pic>
      <p:pic>
        <p:nvPicPr>
          <p:cNvPr id="4" name="Picture 3" descr="IMG_096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0183" y="3784276"/>
            <a:ext cx="4391818" cy="3073723"/>
          </a:xfrm>
          <a:prstGeom prst="rect">
            <a:avLst/>
          </a:prstGeom>
        </p:spPr>
      </p:pic>
      <p:cxnSp>
        <p:nvCxnSpPr>
          <p:cNvPr id="6" name="Straight Arrow Connector 5"/>
          <p:cNvCxnSpPr>
            <a:stCxn id="11" idx="0"/>
          </p:cNvCxnSpPr>
          <p:nvPr/>
        </p:nvCxnSpPr>
        <p:spPr>
          <a:xfrm flipV="1">
            <a:off x="8322509" y="4585111"/>
            <a:ext cx="246374" cy="190355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90467" y="298966"/>
            <a:ext cx="4376527" cy="369332"/>
          </a:xfrm>
          <a:prstGeom prst="rect">
            <a:avLst/>
          </a:prstGeom>
          <a:noFill/>
          <a:ln w="38100" cmpd="sng">
            <a:solidFill>
              <a:srgbClr val="FF0000"/>
            </a:solidFill>
          </a:ln>
        </p:spPr>
        <p:txBody>
          <a:bodyPr wrap="square" rtlCol="0">
            <a:spAutoFit/>
          </a:bodyPr>
          <a:lstStyle/>
          <a:p>
            <a:pPr algn="ctr"/>
            <a:r>
              <a:rPr lang="en-US" dirty="0" err="1">
                <a:solidFill>
                  <a:srgbClr val="203864"/>
                </a:solidFill>
                <a:ea typeface="Bodoni 72 Book" charset="0"/>
                <a:cs typeface="Times New Roman"/>
              </a:rPr>
              <a:t>Bonnifinglas</a:t>
            </a:r>
            <a:r>
              <a:rPr lang="en-US" dirty="0">
                <a:solidFill>
                  <a:srgbClr val="203864"/>
                </a:solidFill>
                <a:ea typeface="Bodoni 72 Book" charset="0"/>
                <a:cs typeface="Times New Roman"/>
              </a:rPr>
              <a:t> Cemetery, </a:t>
            </a:r>
            <a:r>
              <a:rPr lang="en-US" dirty="0" err="1">
                <a:solidFill>
                  <a:srgbClr val="203864"/>
                </a:solidFill>
                <a:ea typeface="Bodoni 72 Book" charset="0"/>
                <a:cs typeface="Times New Roman"/>
              </a:rPr>
              <a:t>Attymass</a:t>
            </a:r>
            <a:r>
              <a:rPr lang="en-US" dirty="0">
                <a:solidFill>
                  <a:srgbClr val="203864"/>
                </a:solidFill>
                <a:ea typeface="Bodoni 72 Book" charset="0"/>
                <a:cs typeface="Times New Roman"/>
              </a:rPr>
              <a:t>, Co. Mayo</a:t>
            </a:r>
          </a:p>
        </p:txBody>
      </p:sp>
      <p:sp>
        <p:nvSpPr>
          <p:cNvPr id="11" name="TextBox 10"/>
          <p:cNvSpPr txBox="1"/>
          <p:nvPr/>
        </p:nvSpPr>
        <p:spPr>
          <a:xfrm>
            <a:off x="7800183" y="6488668"/>
            <a:ext cx="1044652" cy="369332"/>
          </a:xfrm>
          <a:prstGeom prst="rect">
            <a:avLst/>
          </a:prstGeom>
          <a:noFill/>
          <a:ln w="12700" cmpd="sng">
            <a:solidFill>
              <a:srgbClr val="FF0000"/>
            </a:solidFill>
          </a:ln>
        </p:spPr>
        <p:txBody>
          <a:bodyPr wrap="none" rtlCol="0">
            <a:spAutoFit/>
          </a:bodyPr>
          <a:lstStyle/>
          <a:p>
            <a:r>
              <a:rPr lang="en-GB" dirty="0" err="1">
                <a:solidFill>
                  <a:srgbClr val="000090"/>
                </a:solidFill>
              </a:rPr>
              <a:t>Attymass</a:t>
            </a:r>
            <a:endParaRPr lang="en-GB" dirty="0">
              <a:solidFill>
                <a:srgbClr val="000090"/>
              </a:solidFill>
            </a:endParaRPr>
          </a:p>
        </p:txBody>
      </p:sp>
    </p:spTree>
    <p:extLst>
      <p:ext uri="{BB962C8B-B14F-4D97-AF65-F5344CB8AC3E}">
        <p14:creationId xmlns:p14="http://schemas.microsoft.com/office/powerpoint/2010/main" val="1938543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9-30 at 19.43.2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p:cNvSpPr txBox="1"/>
          <p:nvPr/>
        </p:nvSpPr>
        <p:spPr>
          <a:xfrm>
            <a:off x="184963" y="390197"/>
            <a:ext cx="4596936" cy="523220"/>
          </a:xfrm>
          <a:prstGeom prst="rect">
            <a:avLst/>
          </a:prstGeom>
          <a:solidFill>
            <a:srgbClr val="FFFFFF">
              <a:alpha val="54000"/>
            </a:srgbClr>
          </a:solid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a:t>
            </a:r>
          </a:p>
          <a:p>
            <a:pPr algn="ctr"/>
            <a:r>
              <a:rPr lang="en-GB" sz="1400" dirty="0" smtClean="0">
                <a:solidFill>
                  <a:srgbClr val="203864"/>
                </a:solidFill>
                <a:cs typeface="Times New Roman"/>
              </a:rPr>
              <a:t>Locations (by province) 30 Sep. 2018 </a:t>
            </a:r>
            <a:endParaRPr lang="en-GB" sz="1400" dirty="0">
              <a:solidFill>
                <a:srgbClr val="203864"/>
              </a:solidFill>
              <a:cs typeface="Times New Roman"/>
            </a:endParaRPr>
          </a:p>
        </p:txBody>
      </p:sp>
      <p:pic>
        <p:nvPicPr>
          <p:cNvPr id="2" name="Picture 1" descr="imagefiles_location_map_pin_navy_blue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1600" y="1045980"/>
            <a:ext cx="209550" cy="274820"/>
          </a:xfrm>
          <a:prstGeom prst="rect">
            <a:avLst/>
          </a:prstGeom>
        </p:spPr>
      </p:pic>
      <p:pic>
        <p:nvPicPr>
          <p:cNvPr id="7" name="Picture 6" descr="Irl_Fin_Overla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599" y="4075172"/>
            <a:ext cx="2424959" cy="2636778"/>
          </a:xfrm>
          <a:prstGeom prst="rect">
            <a:avLst/>
          </a:prstGeom>
        </p:spPr>
      </p:pic>
    </p:spTree>
    <p:extLst>
      <p:ext uri="{BB962C8B-B14F-4D97-AF65-F5344CB8AC3E}">
        <p14:creationId xmlns:p14="http://schemas.microsoft.com/office/powerpoint/2010/main" val="199254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9B7E1-EB78-4D22-B4D8-4F249F601684}"/>
              </a:ext>
            </a:extLst>
          </p:cNvPr>
          <p:cNvSpPr>
            <a:spLocks noGrp="1"/>
          </p:cNvSpPr>
          <p:nvPr>
            <p:ph type="title"/>
          </p:nvPr>
        </p:nvSpPr>
        <p:spPr/>
        <p:txBody>
          <a:bodyPr>
            <a:normAutofit/>
          </a:bodyPr>
          <a:lstStyle/>
          <a:p>
            <a:pPr algn="ctr"/>
            <a:r>
              <a:rPr lang="en-US" sz="3900" b="1" i="1" dirty="0" smtClean="0">
                <a:solidFill>
                  <a:srgbClr val="8A0001"/>
                </a:solidFill>
              </a:rPr>
              <a:t>Famine Memorials </a:t>
            </a:r>
            <a:br>
              <a:rPr lang="en-US" sz="3900" b="1" i="1" dirty="0" smtClean="0">
                <a:solidFill>
                  <a:srgbClr val="8A0001"/>
                </a:solidFill>
              </a:rPr>
            </a:br>
            <a:r>
              <a:rPr lang="en-US" sz="3900" b="1" i="1" dirty="0" smtClean="0">
                <a:solidFill>
                  <a:srgbClr val="8A0001"/>
                </a:solidFill>
              </a:rPr>
              <a:t>in Finland and Ireland </a:t>
            </a:r>
            <a:endParaRPr lang="en-IE" sz="3900" i="1" dirty="0"/>
          </a:p>
        </p:txBody>
      </p:sp>
      <p:sp>
        <p:nvSpPr>
          <p:cNvPr id="3" name="Content Placeholder 2">
            <a:extLst>
              <a:ext uri="{FF2B5EF4-FFF2-40B4-BE49-F238E27FC236}">
                <a16:creationId xmlns:a16="http://schemas.microsoft.com/office/drawing/2014/main" xmlns="" id="{DA22138D-B207-4B06-B33B-91D49FCB6F35}"/>
              </a:ext>
            </a:extLst>
          </p:cNvPr>
          <p:cNvSpPr>
            <a:spLocks noGrp="1"/>
          </p:cNvSpPr>
          <p:nvPr>
            <p:ph idx="1"/>
          </p:nvPr>
        </p:nvSpPr>
        <p:spPr>
          <a:xfrm>
            <a:off x="492760" y="1832610"/>
            <a:ext cx="8478520" cy="4351338"/>
          </a:xfrm>
        </p:spPr>
        <p:txBody>
          <a:bodyPr>
            <a:normAutofit fontScale="92500" lnSpcReduction="20000"/>
          </a:bodyPr>
          <a:lstStyle/>
          <a:p>
            <a:pPr algn="just"/>
            <a:endParaRPr lang="en-IE" sz="1600" b="1" dirty="0" smtClean="0">
              <a:solidFill>
                <a:srgbClr val="000090"/>
              </a:solidFill>
              <a:cs typeface="Times New Roman"/>
            </a:endParaRPr>
          </a:p>
          <a:p>
            <a:pPr algn="just"/>
            <a:r>
              <a:rPr lang="en-IE" sz="3200" b="1" dirty="0" smtClean="0">
                <a:solidFill>
                  <a:srgbClr val="203864"/>
                </a:solidFill>
                <a:cs typeface="Times New Roman"/>
              </a:rPr>
              <a:t>Overview: Finland 1809-1860s</a:t>
            </a:r>
          </a:p>
          <a:p>
            <a:pPr lvl="1" algn="just"/>
            <a:r>
              <a:rPr lang="en-IE" dirty="0" smtClean="0">
                <a:solidFill>
                  <a:srgbClr val="203864"/>
                </a:solidFill>
                <a:cs typeface="Times New Roman"/>
              </a:rPr>
              <a:t>potential for use as comparator with Ireland.</a:t>
            </a:r>
          </a:p>
          <a:p>
            <a:pPr algn="just"/>
            <a:r>
              <a:rPr lang="en-IE" sz="3200" b="1" dirty="0" smtClean="0">
                <a:solidFill>
                  <a:srgbClr val="203864"/>
                </a:solidFill>
                <a:cs typeface="Times New Roman"/>
              </a:rPr>
              <a:t>The “Great Famines” – Ireland (1840s), Finland (1860s).</a:t>
            </a:r>
          </a:p>
          <a:p>
            <a:pPr algn="just"/>
            <a:r>
              <a:rPr lang="en-IE" sz="3200" b="1" dirty="0" smtClean="0">
                <a:solidFill>
                  <a:srgbClr val="203864"/>
                </a:solidFill>
                <a:cs typeface="Times New Roman"/>
              </a:rPr>
              <a:t>Finland’s </a:t>
            </a:r>
            <a:r>
              <a:rPr lang="en-IE" sz="3200" b="1" dirty="0">
                <a:solidFill>
                  <a:srgbClr val="203864"/>
                </a:solidFill>
                <a:cs typeface="Times New Roman"/>
              </a:rPr>
              <a:t>“Great Hunger Years” Memorials: </a:t>
            </a:r>
          </a:p>
          <a:p>
            <a:pPr lvl="1" algn="just"/>
            <a:r>
              <a:rPr lang="en-IE" dirty="0">
                <a:solidFill>
                  <a:srgbClr val="203864"/>
                </a:solidFill>
                <a:cs typeface="Times New Roman"/>
              </a:rPr>
              <a:t>Basis for the research</a:t>
            </a:r>
          </a:p>
          <a:p>
            <a:pPr lvl="1" algn="just"/>
            <a:r>
              <a:rPr lang="en-IE" dirty="0">
                <a:solidFill>
                  <a:srgbClr val="203864"/>
                </a:solidFill>
                <a:cs typeface="Times New Roman"/>
              </a:rPr>
              <a:t>Locations</a:t>
            </a:r>
          </a:p>
          <a:p>
            <a:pPr lvl="1" algn="just"/>
            <a:r>
              <a:rPr lang="en-IE" dirty="0" smtClean="0">
                <a:solidFill>
                  <a:srgbClr val="203864"/>
                </a:solidFill>
                <a:cs typeface="Times New Roman"/>
              </a:rPr>
              <a:t>Themes </a:t>
            </a:r>
            <a:r>
              <a:rPr lang="en-IE" dirty="0">
                <a:solidFill>
                  <a:srgbClr val="203864"/>
                </a:solidFill>
                <a:cs typeface="Times New Roman"/>
              </a:rPr>
              <a:t>in Finnish Memorials: symbols, locations, materials etc. </a:t>
            </a:r>
          </a:p>
          <a:p>
            <a:pPr algn="just"/>
            <a:r>
              <a:rPr lang="en-IE" sz="3200" b="1" dirty="0" smtClean="0">
                <a:solidFill>
                  <a:srgbClr val="203864"/>
                </a:solidFill>
                <a:cs typeface="Times New Roman"/>
              </a:rPr>
              <a:t>What might Finland’s memorials tell us about:</a:t>
            </a:r>
          </a:p>
          <a:p>
            <a:pPr lvl="1" algn="just"/>
            <a:r>
              <a:rPr lang="en-IE" dirty="0" smtClean="0">
                <a:solidFill>
                  <a:srgbClr val="203864"/>
                </a:solidFill>
                <a:cs typeface="Times New Roman"/>
              </a:rPr>
              <a:t>(i) Finland’s local and national identities</a:t>
            </a:r>
            <a:endParaRPr lang="en-IE" dirty="0">
              <a:solidFill>
                <a:srgbClr val="203864"/>
              </a:solidFill>
              <a:cs typeface="Times New Roman"/>
            </a:endParaRPr>
          </a:p>
          <a:p>
            <a:pPr lvl="1" algn="just"/>
            <a:r>
              <a:rPr lang="en-IE" dirty="0" smtClean="0">
                <a:solidFill>
                  <a:srgbClr val="203864"/>
                </a:solidFill>
                <a:cs typeface="Times New Roman"/>
              </a:rPr>
              <a:t>(ii) Ireland’s famine narrative. </a:t>
            </a:r>
          </a:p>
          <a:p>
            <a:pPr lvl="1" algn="just"/>
            <a:endParaRPr lang="en-IE" sz="1200" dirty="0" smtClean="0">
              <a:latin typeface="Times New Roman"/>
              <a:cs typeface="Times New Roman"/>
            </a:endParaRPr>
          </a:p>
          <a:p>
            <a:pPr lvl="1" algn="just"/>
            <a:endParaRPr lang="en-IE" sz="1200" dirty="0" smtClean="0">
              <a:latin typeface="Times New Roman"/>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86240" y="2149373"/>
            <a:ext cx="2665729" cy="3726917"/>
          </a:xfrm>
          <a:prstGeom prst="rect">
            <a:avLst/>
          </a:prstGeom>
        </p:spPr>
      </p:pic>
    </p:spTree>
    <p:extLst>
      <p:ext uri="{BB962C8B-B14F-4D97-AF65-F5344CB8AC3E}">
        <p14:creationId xmlns:p14="http://schemas.microsoft.com/office/powerpoint/2010/main" val="78760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9-24 at 12.54.2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7817" y="0"/>
            <a:ext cx="6034183" cy="6858000"/>
          </a:xfrm>
          <a:prstGeom prst="rect">
            <a:avLst/>
          </a:prstGeom>
        </p:spPr>
      </p:pic>
      <p:sp>
        <p:nvSpPr>
          <p:cNvPr id="3" name="TextBox 2"/>
          <p:cNvSpPr txBox="1"/>
          <p:nvPr/>
        </p:nvSpPr>
        <p:spPr>
          <a:xfrm>
            <a:off x="9075241" y="2967788"/>
            <a:ext cx="3116759" cy="923330"/>
          </a:xfrm>
          <a:prstGeom prst="rect">
            <a:avLst/>
          </a:prstGeom>
          <a:noFill/>
        </p:spPr>
        <p:txBody>
          <a:bodyPr wrap="none" rtlCol="0">
            <a:spAutoFit/>
          </a:bodyPr>
          <a:lstStyle/>
          <a:p>
            <a:r>
              <a:rPr lang="en-GB" dirty="0" smtClean="0"/>
              <a:t>Pudasjärvi,</a:t>
            </a:r>
            <a:r>
              <a:rPr lang="en-GB" i="1" dirty="0"/>
              <a:t> </a:t>
            </a:r>
            <a:r>
              <a:rPr lang="en-GB" i="1" dirty="0" err="1" smtClean="0"/>
              <a:t>Pohjois-Pohjanmaa</a:t>
            </a:r>
            <a:endParaRPr lang="en-GB" i="1" dirty="0" smtClean="0"/>
          </a:p>
          <a:p>
            <a:endParaRPr lang="en-GB" i="1" dirty="0" smtClean="0"/>
          </a:p>
          <a:p>
            <a:r>
              <a:rPr lang="en-GB" dirty="0" smtClean="0"/>
              <a:t>Ristiina, </a:t>
            </a:r>
            <a:r>
              <a:rPr lang="en-GB" i="1" dirty="0" err="1"/>
              <a:t>Etelä-Savo</a:t>
            </a:r>
            <a:r>
              <a:rPr lang="en-GB" i="1" dirty="0"/>
              <a:t> </a:t>
            </a:r>
          </a:p>
        </p:txBody>
      </p:sp>
      <p:cxnSp>
        <p:nvCxnSpPr>
          <p:cNvPr id="5" name="Straight Arrow Connector 4"/>
          <p:cNvCxnSpPr/>
          <p:nvPr/>
        </p:nvCxnSpPr>
        <p:spPr>
          <a:xfrm flipH="1">
            <a:off x="8138276" y="3135982"/>
            <a:ext cx="936965"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8568724" y="3891118"/>
            <a:ext cx="1013033" cy="1173492"/>
          </a:xfrm>
          <a:prstGeom prst="straightConnector1">
            <a:avLst/>
          </a:prstGeom>
          <a:ln w="57150" cmpd="sng">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9581757" y="4659927"/>
            <a:ext cx="2577341" cy="307777"/>
          </a:xfrm>
          <a:prstGeom prst="rect">
            <a:avLst/>
          </a:prstGeom>
          <a:noFill/>
          <a:ln>
            <a:noFill/>
          </a:ln>
        </p:spPr>
        <p:txBody>
          <a:bodyPr wrap="square" rtlCol="0">
            <a:spAutoFit/>
          </a:bodyPr>
          <a:lstStyle/>
          <a:p>
            <a:pPr algn="ctr"/>
            <a:r>
              <a:rPr lang="en-GB" sz="1400" b="1" dirty="0" smtClean="0">
                <a:solidFill>
                  <a:srgbClr val="000090"/>
                </a:solidFill>
              </a:rPr>
              <a:t>Excess Death Rate 1868</a:t>
            </a:r>
            <a:endParaRPr lang="en-GB" sz="1200" dirty="0" smtClean="0">
              <a:solidFill>
                <a:srgbClr val="000090"/>
              </a:solidFill>
            </a:endParaRPr>
          </a:p>
        </p:txBody>
      </p:sp>
      <p:sp>
        <p:nvSpPr>
          <p:cNvPr id="7" name="TextBox 6"/>
          <p:cNvSpPr txBox="1"/>
          <p:nvPr/>
        </p:nvSpPr>
        <p:spPr>
          <a:xfrm>
            <a:off x="838489" y="1168181"/>
            <a:ext cx="4759659" cy="2123658"/>
          </a:xfrm>
          <a:prstGeom prst="rect">
            <a:avLst/>
          </a:prstGeom>
          <a:noFill/>
        </p:spPr>
        <p:txBody>
          <a:bodyPr wrap="square" rtlCol="0">
            <a:spAutoFit/>
          </a:bodyPr>
          <a:lstStyle/>
          <a:p>
            <a:r>
              <a:rPr lang="en-GB" sz="1200" b="1" dirty="0" smtClean="0">
                <a:solidFill>
                  <a:srgbClr val="203864"/>
                </a:solidFill>
                <a:latin typeface="Arial"/>
                <a:cs typeface="Arial"/>
              </a:rPr>
              <a:t>Table 1:</a:t>
            </a:r>
            <a:r>
              <a:rPr lang="en-GB" sz="1200" dirty="0" smtClean="0">
                <a:solidFill>
                  <a:srgbClr val="203864"/>
                </a:solidFill>
                <a:latin typeface="Arial"/>
                <a:cs typeface="Arial"/>
              </a:rPr>
              <a:t> </a:t>
            </a:r>
          </a:p>
          <a:p>
            <a:r>
              <a:rPr lang="en-GB" sz="1200" dirty="0" smtClean="0">
                <a:solidFill>
                  <a:srgbClr val="203864"/>
                </a:solidFill>
                <a:latin typeface="Arial"/>
                <a:cs typeface="Arial"/>
              </a:rPr>
              <a:t>Chronological distribution of “Great Hunger Years” memorials with known “inauguration” dates. </a:t>
            </a:r>
          </a:p>
          <a:p>
            <a:pPr marL="171450" indent="-171450">
              <a:buFont typeface="Arial"/>
              <a:buChar char="•"/>
            </a:pPr>
            <a:r>
              <a:rPr lang="en-GB" sz="1200" dirty="0" smtClean="0">
                <a:solidFill>
                  <a:srgbClr val="203864"/>
                </a:solidFill>
                <a:latin typeface="Arial"/>
                <a:cs typeface="Arial"/>
              </a:rPr>
              <a:t>NB some older stones are “rededicated” later. </a:t>
            </a:r>
          </a:p>
          <a:p>
            <a:pPr marL="171450" indent="-171450">
              <a:buFont typeface="Arial"/>
              <a:buChar char="•"/>
            </a:pPr>
            <a:r>
              <a:rPr lang="en-GB" sz="1200" dirty="0" err="1" smtClean="0">
                <a:solidFill>
                  <a:srgbClr val="203864"/>
                </a:solidFill>
                <a:latin typeface="Arial"/>
                <a:cs typeface="Arial"/>
              </a:rPr>
              <a:t>Ilona</a:t>
            </a:r>
            <a:r>
              <a:rPr lang="en-GB" sz="1200" dirty="0" smtClean="0">
                <a:solidFill>
                  <a:srgbClr val="203864"/>
                </a:solidFill>
                <a:latin typeface="Arial"/>
                <a:cs typeface="Arial"/>
              </a:rPr>
              <a:t> </a:t>
            </a:r>
            <a:r>
              <a:rPr lang="en-GB" sz="1200" dirty="0" err="1" smtClean="0">
                <a:solidFill>
                  <a:srgbClr val="203864"/>
                </a:solidFill>
                <a:latin typeface="Arial"/>
                <a:cs typeface="Arial"/>
              </a:rPr>
              <a:t>Pajari’s</a:t>
            </a:r>
            <a:r>
              <a:rPr lang="en-GB" sz="1200" dirty="0" smtClean="0">
                <a:solidFill>
                  <a:srgbClr val="203864"/>
                </a:solidFill>
                <a:latin typeface="Arial"/>
                <a:cs typeface="Arial"/>
              </a:rPr>
              <a:t> idea of WWII as a “watershed” in Finnish commemorative culture. </a:t>
            </a:r>
          </a:p>
          <a:p>
            <a:pPr marL="171450" indent="-171450">
              <a:buFont typeface="Arial"/>
              <a:buChar char="•"/>
            </a:pPr>
            <a:r>
              <a:rPr lang="en-GB" sz="1200" dirty="0" smtClean="0">
                <a:solidFill>
                  <a:srgbClr val="203864"/>
                </a:solidFill>
                <a:latin typeface="Arial"/>
                <a:cs typeface="Arial"/>
              </a:rPr>
              <a:t>Clear spike in the centenary decade. </a:t>
            </a:r>
          </a:p>
          <a:p>
            <a:pPr marL="171450" indent="-171450">
              <a:buFont typeface="Arial"/>
              <a:buChar char="•"/>
            </a:pPr>
            <a:r>
              <a:rPr lang="en-GB" sz="1200" dirty="0" smtClean="0">
                <a:solidFill>
                  <a:srgbClr val="203864"/>
                </a:solidFill>
                <a:latin typeface="Arial"/>
                <a:cs typeface="Arial"/>
              </a:rPr>
              <a:t>Some anecdotal evidence to suggest a link between 1980s activity and e.g. Ethiopia famine.</a:t>
            </a:r>
          </a:p>
          <a:p>
            <a:pPr marL="171450" indent="-171450">
              <a:buFont typeface="Arial"/>
              <a:buChar char="•"/>
            </a:pPr>
            <a:r>
              <a:rPr lang="en-GB" sz="1200" dirty="0" smtClean="0">
                <a:solidFill>
                  <a:srgbClr val="203864"/>
                </a:solidFill>
                <a:latin typeface="Arial"/>
                <a:cs typeface="Arial"/>
              </a:rPr>
              <a:t>Local motivations are also important (e.g. neighbouring parishes) </a:t>
            </a:r>
          </a:p>
          <a:p>
            <a:pPr marL="171450" indent="-171450">
              <a:buFont typeface="Arial"/>
              <a:buChar char="•"/>
            </a:pPr>
            <a:r>
              <a:rPr lang="en-GB" sz="1200" dirty="0" smtClean="0">
                <a:solidFill>
                  <a:srgbClr val="203864"/>
                </a:solidFill>
                <a:latin typeface="Arial"/>
                <a:cs typeface="Arial"/>
              </a:rPr>
              <a:t>Huge contrast with Ireland re: 100</a:t>
            </a:r>
            <a:r>
              <a:rPr lang="en-GB" sz="1200" baseline="30000" dirty="0" smtClean="0">
                <a:solidFill>
                  <a:srgbClr val="203864"/>
                </a:solidFill>
                <a:latin typeface="Arial"/>
                <a:cs typeface="Arial"/>
              </a:rPr>
              <a:t>th</a:t>
            </a:r>
            <a:r>
              <a:rPr lang="en-GB" sz="1200" dirty="0" smtClean="0">
                <a:solidFill>
                  <a:srgbClr val="203864"/>
                </a:solidFill>
                <a:latin typeface="Arial"/>
                <a:cs typeface="Arial"/>
              </a:rPr>
              <a:t> / 150</a:t>
            </a:r>
            <a:r>
              <a:rPr lang="en-GB" sz="1200" baseline="30000" dirty="0" smtClean="0">
                <a:solidFill>
                  <a:srgbClr val="203864"/>
                </a:solidFill>
                <a:latin typeface="Arial"/>
                <a:cs typeface="Arial"/>
              </a:rPr>
              <a:t>th</a:t>
            </a:r>
            <a:r>
              <a:rPr lang="en-GB" sz="1200" dirty="0" smtClean="0">
                <a:solidFill>
                  <a:srgbClr val="203864"/>
                </a:solidFill>
                <a:latin typeface="Arial"/>
                <a:cs typeface="Arial"/>
              </a:rPr>
              <a:t> anniversary activity. </a:t>
            </a:r>
          </a:p>
        </p:txBody>
      </p:sp>
      <p:pic>
        <p:nvPicPr>
          <p:cNvPr id="9" name="Picture 8" descr="Screen Shot 2018-10-01 at 13.02.2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27458"/>
            <a:ext cx="6337162" cy="2895357"/>
          </a:xfrm>
          <a:prstGeom prst="rect">
            <a:avLst/>
          </a:prstGeom>
        </p:spPr>
      </p:pic>
    </p:spTree>
    <p:extLst>
      <p:ext uri="{BB962C8B-B14F-4D97-AF65-F5344CB8AC3E}">
        <p14:creationId xmlns:p14="http://schemas.microsoft.com/office/powerpoint/2010/main" val="8560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8329"/>
            <a:ext cx="4691867" cy="677108"/>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Relief Works Sites</a:t>
            </a:r>
            <a:endParaRPr lang="en-GB" sz="1400" b="1" dirty="0">
              <a:solidFill>
                <a:srgbClr val="203864"/>
              </a:solidFill>
              <a:cs typeface="Times New Roman"/>
            </a:endParaRPr>
          </a:p>
          <a:p>
            <a:pPr algn="ctr"/>
            <a:r>
              <a:rPr lang="en-GB" sz="1200" dirty="0" smtClean="0">
                <a:solidFill>
                  <a:srgbClr val="203864"/>
                </a:solidFill>
                <a:cs typeface="Times New Roman"/>
              </a:rPr>
              <a:t>Kivijärvi (K-</a:t>
            </a:r>
            <a:r>
              <a:rPr lang="en-GB" sz="1200" dirty="0" err="1" smtClean="0">
                <a:solidFill>
                  <a:srgbClr val="203864"/>
                </a:solidFill>
                <a:cs typeface="Times New Roman"/>
              </a:rPr>
              <a:t>Suomi</a:t>
            </a:r>
            <a:r>
              <a:rPr lang="en-GB" sz="1200" dirty="0" smtClean="0">
                <a:solidFill>
                  <a:srgbClr val="203864"/>
                </a:solidFill>
                <a:cs typeface="Times New Roman"/>
              </a:rPr>
              <a:t>); </a:t>
            </a:r>
            <a:r>
              <a:rPr lang="en-GB" sz="1200" dirty="0" err="1" smtClean="0">
                <a:solidFill>
                  <a:srgbClr val="203864"/>
                </a:solidFill>
                <a:cs typeface="Times New Roman"/>
              </a:rPr>
              <a:t>Varkaus</a:t>
            </a:r>
            <a:r>
              <a:rPr lang="en-GB" sz="1200" dirty="0" smtClean="0">
                <a:solidFill>
                  <a:srgbClr val="203864"/>
                </a:solidFill>
                <a:cs typeface="Times New Roman"/>
              </a:rPr>
              <a:t> (P-</a:t>
            </a:r>
            <a:r>
              <a:rPr lang="en-GB" sz="1200" dirty="0" err="1" smtClean="0">
                <a:solidFill>
                  <a:srgbClr val="203864"/>
                </a:solidFill>
                <a:cs typeface="Times New Roman"/>
              </a:rPr>
              <a:t>Savo</a:t>
            </a:r>
            <a:r>
              <a:rPr lang="en-GB" sz="1200" dirty="0" smtClean="0">
                <a:solidFill>
                  <a:srgbClr val="203864"/>
                </a:solidFill>
                <a:cs typeface="Times New Roman"/>
              </a:rPr>
              <a:t>)</a:t>
            </a:r>
            <a:endParaRPr lang="en-GB" sz="1200" dirty="0">
              <a:solidFill>
                <a:srgbClr val="203864"/>
              </a:solidFill>
              <a:cs typeface="Times New Roman"/>
            </a:endParaRPr>
          </a:p>
          <a:p>
            <a:pPr algn="ctr"/>
            <a:r>
              <a:rPr lang="en-GB" sz="1200" dirty="0">
                <a:solidFill>
                  <a:srgbClr val="203864"/>
                </a:solidFill>
                <a:cs typeface="Times New Roman"/>
              </a:rPr>
              <a:t> </a:t>
            </a:r>
            <a:r>
              <a:rPr lang="en-GB" sz="1200" dirty="0" err="1" smtClean="0">
                <a:solidFill>
                  <a:srgbClr val="203864"/>
                </a:solidFill>
                <a:cs typeface="Times New Roman"/>
              </a:rPr>
              <a:t>Viitasaari</a:t>
            </a:r>
            <a:r>
              <a:rPr lang="en-GB" sz="1200" dirty="0" smtClean="0">
                <a:solidFill>
                  <a:srgbClr val="203864"/>
                </a:solidFill>
                <a:cs typeface="Times New Roman"/>
              </a:rPr>
              <a:t> (K-</a:t>
            </a:r>
            <a:r>
              <a:rPr lang="en-GB" sz="1200" dirty="0" err="1" smtClean="0">
                <a:solidFill>
                  <a:srgbClr val="203864"/>
                </a:solidFill>
                <a:cs typeface="Times New Roman"/>
              </a:rPr>
              <a:t>Suomi</a:t>
            </a:r>
            <a:r>
              <a:rPr lang="en-GB" sz="1200" dirty="0" smtClean="0">
                <a:solidFill>
                  <a:srgbClr val="203864"/>
                </a:solidFill>
                <a:cs typeface="Times New Roman"/>
              </a:rPr>
              <a:t>); Tokerotie (E-</a:t>
            </a:r>
            <a:r>
              <a:rPr lang="en-GB" sz="1200" dirty="0" err="1" smtClean="0">
                <a:solidFill>
                  <a:srgbClr val="203864"/>
                </a:solidFill>
                <a:cs typeface="Times New Roman"/>
              </a:rPr>
              <a:t>Pohjanmaa</a:t>
            </a:r>
            <a:r>
              <a:rPr lang="en-GB" sz="1200" dirty="0" smtClean="0">
                <a:solidFill>
                  <a:srgbClr val="203864"/>
                </a:solidFill>
                <a:cs typeface="Times New Roman"/>
              </a:rPr>
              <a:t>) </a:t>
            </a:r>
            <a:endParaRPr lang="en-GB" sz="1200" dirty="0">
              <a:solidFill>
                <a:srgbClr val="203864"/>
              </a:solidFill>
              <a:cs typeface="Times New Roman"/>
            </a:endParaRPr>
          </a:p>
        </p:txBody>
      </p:sp>
      <p:pic>
        <p:nvPicPr>
          <p:cNvPr id="3" name="Picture 2" descr="Tokerotie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1867" y="1232900"/>
            <a:ext cx="7500133" cy="5625100"/>
          </a:xfrm>
          <a:prstGeom prst="rect">
            <a:avLst/>
          </a:prstGeom>
        </p:spPr>
      </p:pic>
      <p:pic>
        <p:nvPicPr>
          <p:cNvPr id="4" name="Picture 3" descr="VarkausKönöpelto_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4319" y="1"/>
            <a:ext cx="7407679" cy="2883484"/>
          </a:xfrm>
          <a:prstGeom prst="rect">
            <a:avLst/>
          </a:prstGeom>
        </p:spPr>
      </p:pic>
      <p:pic>
        <p:nvPicPr>
          <p:cNvPr id="5" name="Picture 4" descr="Viitasaari_732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39099"/>
            <a:ext cx="4784319" cy="3518900"/>
          </a:xfrm>
          <a:prstGeom prst="rect">
            <a:avLst/>
          </a:prstGeom>
        </p:spPr>
      </p:pic>
      <p:pic>
        <p:nvPicPr>
          <p:cNvPr id="8" name="Picture 7" descr="Kivijärvi2.jpg"/>
          <p:cNvPicPr>
            <a:picLocks noChangeAspect="1"/>
          </p:cNvPicPr>
          <p:nvPr/>
        </p:nvPicPr>
        <p:blipFill rotWithShape="1">
          <a:blip r:embed="rId6" cstate="email">
            <a:extLst>
              <a:ext uri="{28A0092B-C50C-407E-A947-70E740481C1C}">
                <a14:useLocalDpi xmlns:a14="http://schemas.microsoft.com/office/drawing/2010/main"/>
              </a:ext>
            </a:extLst>
          </a:blip>
          <a:srcRect t="-29586" r="-338"/>
          <a:stretch/>
        </p:blipFill>
        <p:spPr>
          <a:xfrm>
            <a:off x="0" y="38329"/>
            <a:ext cx="4784319" cy="3320925"/>
          </a:xfrm>
          <a:prstGeom prst="rect">
            <a:avLst/>
          </a:prstGeom>
        </p:spPr>
      </p:pic>
    </p:spTree>
    <p:extLst>
      <p:ext uri="{BB962C8B-B14F-4D97-AF65-F5344CB8AC3E}">
        <p14:creationId xmlns:p14="http://schemas.microsoft.com/office/powerpoint/2010/main" val="1399556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1796" y="149289"/>
            <a:ext cx="4691867" cy="677108"/>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Rye Motif</a:t>
            </a:r>
            <a:endParaRPr lang="en-GB" sz="1400" b="1" dirty="0">
              <a:solidFill>
                <a:srgbClr val="203864"/>
              </a:solidFill>
              <a:cs typeface="Times New Roman"/>
            </a:endParaRPr>
          </a:p>
          <a:p>
            <a:pPr algn="ctr"/>
            <a:r>
              <a:rPr lang="en-GB" sz="1200" dirty="0" smtClean="0">
                <a:solidFill>
                  <a:srgbClr val="203864"/>
                </a:solidFill>
                <a:cs typeface="Times New Roman"/>
              </a:rPr>
              <a:t>Paltaniemi (</a:t>
            </a:r>
            <a:r>
              <a:rPr lang="en-GB" sz="1200" dirty="0" err="1" smtClean="0">
                <a:solidFill>
                  <a:srgbClr val="203864"/>
                </a:solidFill>
                <a:cs typeface="Times New Roman"/>
              </a:rPr>
              <a:t>Kainuu</a:t>
            </a:r>
            <a:r>
              <a:rPr lang="en-GB" sz="1200" dirty="0" smtClean="0">
                <a:solidFill>
                  <a:srgbClr val="203864"/>
                </a:solidFill>
                <a:cs typeface="Times New Roman"/>
              </a:rPr>
              <a:t>); </a:t>
            </a:r>
            <a:r>
              <a:rPr lang="en-GB" sz="1200" dirty="0" err="1" smtClean="0">
                <a:solidFill>
                  <a:srgbClr val="203864"/>
                </a:solidFill>
                <a:cs typeface="Times New Roman"/>
              </a:rPr>
              <a:t>Kortesjärvi</a:t>
            </a:r>
            <a:r>
              <a:rPr lang="en-GB" sz="1200" dirty="0" smtClean="0">
                <a:solidFill>
                  <a:srgbClr val="203864"/>
                </a:solidFill>
                <a:cs typeface="Times New Roman"/>
              </a:rPr>
              <a:t> (E-Pojhanmaa)</a:t>
            </a:r>
            <a:endParaRPr lang="en-GB" sz="1200" dirty="0">
              <a:solidFill>
                <a:srgbClr val="203864"/>
              </a:solidFill>
              <a:cs typeface="Times New Roman"/>
            </a:endParaRPr>
          </a:p>
          <a:p>
            <a:pPr algn="ctr"/>
            <a:r>
              <a:rPr lang="en-GB" sz="1200" dirty="0">
                <a:solidFill>
                  <a:srgbClr val="203864"/>
                </a:solidFill>
                <a:cs typeface="Times New Roman"/>
              </a:rPr>
              <a:t> </a:t>
            </a:r>
            <a:r>
              <a:rPr lang="en-GB" sz="1200" dirty="0" smtClean="0">
                <a:solidFill>
                  <a:srgbClr val="203864"/>
                </a:solidFill>
                <a:cs typeface="Times New Roman"/>
              </a:rPr>
              <a:t>Pudasjärvi (P-</a:t>
            </a:r>
            <a:r>
              <a:rPr lang="en-GB" sz="1200" dirty="0" err="1" smtClean="0">
                <a:solidFill>
                  <a:srgbClr val="203864"/>
                </a:solidFill>
                <a:cs typeface="Times New Roman"/>
              </a:rPr>
              <a:t>Pohjanmaa</a:t>
            </a:r>
            <a:r>
              <a:rPr lang="en-GB" sz="1200" dirty="0" smtClean="0">
                <a:solidFill>
                  <a:srgbClr val="203864"/>
                </a:solidFill>
                <a:cs typeface="Times New Roman"/>
              </a:rPr>
              <a:t>); </a:t>
            </a:r>
            <a:r>
              <a:rPr lang="en-GB" sz="1200" dirty="0" err="1" smtClean="0">
                <a:solidFill>
                  <a:srgbClr val="203864"/>
                </a:solidFill>
                <a:cs typeface="Times New Roman"/>
              </a:rPr>
              <a:t>Merijärvi</a:t>
            </a:r>
            <a:r>
              <a:rPr lang="en-GB" sz="1200" dirty="0" smtClean="0">
                <a:solidFill>
                  <a:srgbClr val="203864"/>
                </a:solidFill>
                <a:cs typeface="Times New Roman"/>
              </a:rPr>
              <a:t> (P-</a:t>
            </a:r>
            <a:r>
              <a:rPr lang="en-GB" sz="1200" dirty="0" err="1" smtClean="0">
                <a:solidFill>
                  <a:srgbClr val="203864"/>
                </a:solidFill>
                <a:cs typeface="Times New Roman"/>
              </a:rPr>
              <a:t>Pohjanmaa</a:t>
            </a:r>
            <a:r>
              <a:rPr lang="en-GB" sz="1200" dirty="0" smtClean="0">
                <a:solidFill>
                  <a:srgbClr val="203864"/>
                </a:solidFill>
                <a:cs typeface="Times New Roman"/>
              </a:rPr>
              <a:t>) </a:t>
            </a:r>
            <a:endParaRPr lang="en-GB" sz="1200" dirty="0">
              <a:solidFill>
                <a:srgbClr val="203864"/>
              </a:solidFill>
              <a:cs typeface="Times New Roman"/>
            </a:endParaRPr>
          </a:p>
        </p:txBody>
      </p:sp>
      <p:pic>
        <p:nvPicPr>
          <p:cNvPr id="3" name="Picture 2" descr="Screen Shot 2018-09-30 at 21.51.1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24135" y="0"/>
            <a:ext cx="5467865" cy="6858000"/>
          </a:xfrm>
          <a:prstGeom prst="rect">
            <a:avLst/>
          </a:prstGeom>
        </p:spPr>
      </p:pic>
      <p:pic>
        <p:nvPicPr>
          <p:cNvPr id="4" name="Picture 3" descr="Screen Shot 2018-09-30 at 21.52.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971286"/>
            <a:ext cx="3996125" cy="3886714"/>
          </a:xfrm>
          <a:prstGeom prst="rect">
            <a:avLst/>
          </a:prstGeom>
        </p:spPr>
      </p:pic>
      <p:pic>
        <p:nvPicPr>
          <p:cNvPr id="7" name="Picture 6" descr="Screen Shot 2018-09-30 at 21.54.2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79274"/>
            <a:ext cx="6724135" cy="2241378"/>
          </a:xfrm>
          <a:prstGeom prst="rect">
            <a:avLst/>
          </a:prstGeom>
        </p:spPr>
      </p:pic>
      <p:pic>
        <p:nvPicPr>
          <p:cNvPr id="6" name="Picture 5" descr="Merijärvi_725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6124" y="3220652"/>
            <a:ext cx="2728011" cy="3637348"/>
          </a:xfrm>
          <a:prstGeom prst="rect">
            <a:avLst/>
          </a:prstGeom>
        </p:spPr>
      </p:pic>
    </p:spTree>
    <p:extLst>
      <p:ext uri="{BB962C8B-B14F-4D97-AF65-F5344CB8AC3E}">
        <p14:creationId xmlns:p14="http://schemas.microsoft.com/office/powerpoint/2010/main" val="803558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1796" y="149289"/>
            <a:ext cx="4691867" cy="677108"/>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Quern-stones </a:t>
            </a:r>
            <a:endParaRPr lang="en-GB" sz="1400" b="1" dirty="0">
              <a:solidFill>
                <a:srgbClr val="203864"/>
              </a:solidFill>
              <a:cs typeface="Times New Roman"/>
            </a:endParaRPr>
          </a:p>
          <a:p>
            <a:pPr algn="ctr"/>
            <a:r>
              <a:rPr lang="en-GB" sz="1200" dirty="0" smtClean="0">
                <a:solidFill>
                  <a:srgbClr val="203864"/>
                </a:solidFill>
                <a:cs typeface="Times New Roman"/>
              </a:rPr>
              <a:t>Sonkajärvi (P-</a:t>
            </a:r>
            <a:r>
              <a:rPr lang="en-GB" sz="1200" dirty="0" err="1" smtClean="0">
                <a:solidFill>
                  <a:srgbClr val="203864"/>
                </a:solidFill>
                <a:cs typeface="Times New Roman"/>
              </a:rPr>
              <a:t>Savo</a:t>
            </a:r>
            <a:r>
              <a:rPr lang="en-GB" sz="1200" dirty="0" smtClean="0">
                <a:solidFill>
                  <a:srgbClr val="203864"/>
                </a:solidFill>
                <a:cs typeface="Times New Roman"/>
              </a:rPr>
              <a:t>); Evijärvi (E-</a:t>
            </a:r>
            <a:r>
              <a:rPr lang="en-GB" sz="1200" dirty="0" err="1" smtClean="0">
                <a:solidFill>
                  <a:srgbClr val="203864"/>
                </a:solidFill>
                <a:cs typeface="Times New Roman"/>
              </a:rPr>
              <a:t>Pohjanmaa</a:t>
            </a:r>
            <a:r>
              <a:rPr lang="en-GB" sz="1200" dirty="0" smtClean="0">
                <a:solidFill>
                  <a:srgbClr val="203864"/>
                </a:solidFill>
                <a:cs typeface="Times New Roman"/>
              </a:rPr>
              <a:t>)</a:t>
            </a:r>
            <a:endParaRPr lang="en-GB" sz="1200" dirty="0">
              <a:solidFill>
                <a:srgbClr val="203864"/>
              </a:solidFill>
              <a:cs typeface="Times New Roman"/>
            </a:endParaRPr>
          </a:p>
          <a:p>
            <a:pPr algn="ctr"/>
            <a:r>
              <a:rPr lang="en-GB" sz="1200" dirty="0">
                <a:solidFill>
                  <a:srgbClr val="203864"/>
                </a:solidFill>
                <a:cs typeface="Times New Roman"/>
              </a:rPr>
              <a:t> </a:t>
            </a:r>
            <a:r>
              <a:rPr lang="en-GB" sz="1200" dirty="0" smtClean="0">
                <a:solidFill>
                  <a:srgbClr val="203864"/>
                </a:solidFill>
                <a:cs typeface="Times New Roman"/>
              </a:rPr>
              <a:t>Ilmajoki (E-</a:t>
            </a:r>
            <a:r>
              <a:rPr lang="en-GB" sz="1200" dirty="0" err="1" smtClean="0">
                <a:solidFill>
                  <a:srgbClr val="203864"/>
                </a:solidFill>
                <a:cs typeface="Times New Roman"/>
              </a:rPr>
              <a:t>Pohjanmaa</a:t>
            </a:r>
            <a:r>
              <a:rPr lang="en-GB" sz="1200" dirty="0" smtClean="0">
                <a:solidFill>
                  <a:srgbClr val="203864"/>
                </a:solidFill>
                <a:cs typeface="Times New Roman"/>
              </a:rPr>
              <a:t>); </a:t>
            </a:r>
            <a:r>
              <a:rPr lang="en-GB" sz="1200" dirty="0" err="1" smtClean="0">
                <a:solidFill>
                  <a:srgbClr val="203864"/>
                </a:solidFill>
                <a:cs typeface="Times New Roman"/>
              </a:rPr>
              <a:t>Haapavesi</a:t>
            </a:r>
            <a:r>
              <a:rPr lang="en-GB" sz="1200" dirty="0" smtClean="0">
                <a:solidFill>
                  <a:srgbClr val="203864"/>
                </a:solidFill>
                <a:cs typeface="Times New Roman"/>
              </a:rPr>
              <a:t> (P-</a:t>
            </a:r>
            <a:r>
              <a:rPr lang="en-GB" sz="1200" dirty="0" err="1" smtClean="0">
                <a:solidFill>
                  <a:srgbClr val="203864"/>
                </a:solidFill>
                <a:cs typeface="Times New Roman"/>
              </a:rPr>
              <a:t>Pohjanmaa</a:t>
            </a:r>
            <a:r>
              <a:rPr lang="en-GB" sz="1200" dirty="0" smtClean="0">
                <a:solidFill>
                  <a:srgbClr val="203864"/>
                </a:solidFill>
                <a:cs typeface="Times New Roman"/>
              </a:rPr>
              <a:t>) </a:t>
            </a:r>
            <a:endParaRPr lang="en-GB" sz="1200" dirty="0">
              <a:solidFill>
                <a:srgbClr val="203864"/>
              </a:solidFill>
              <a:cs typeface="Times New Roman"/>
            </a:endParaRPr>
          </a:p>
        </p:txBody>
      </p:sp>
      <p:pic>
        <p:nvPicPr>
          <p:cNvPr id="6" name="Picture 5" descr="Sonkajärvi575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55448" y="883621"/>
            <a:ext cx="3388317" cy="3699217"/>
          </a:xfrm>
          <a:prstGeom prst="rect">
            <a:avLst/>
          </a:prstGeom>
        </p:spPr>
      </p:pic>
      <p:pic>
        <p:nvPicPr>
          <p:cNvPr id="8" name="Picture 7" descr="Ilmajoki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28842"/>
            <a:ext cx="3699216" cy="2629157"/>
          </a:xfrm>
          <a:prstGeom prst="rect">
            <a:avLst/>
          </a:prstGeom>
        </p:spPr>
      </p:pic>
      <p:pic>
        <p:nvPicPr>
          <p:cNvPr id="9" name="Picture 8" descr="Haapavesi_727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pic>
        <p:nvPicPr>
          <p:cNvPr id="10" name="Picture 9" descr="Evijärvi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9216" y="1039071"/>
            <a:ext cx="4372035" cy="5818929"/>
          </a:xfrm>
          <a:prstGeom prst="rect">
            <a:avLst/>
          </a:prstGeom>
        </p:spPr>
      </p:pic>
    </p:spTree>
    <p:extLst>
      <p:ext uri="{BB962C8B-B14F-4D97-AF65-F5344CB8AC3E}">
        <p14:creationId xmlns:p14="http://schemas.microsoft.com/office/powerpoint/2010/main" val="1457071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913" y="161973"/>
            <a:ext cx="4437469" cy="677108"/>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Mother Motif</a:t>
            </a:r>
            <a:endParaRPr lang="en-GB" sz="1400" b="1" dirty="0">
              <a:solidFill>
                <a:srgbClr val="203864"/>
              </a:solidFill>
              <a:cs typeface="Times New Roman"/>
            </a:endParaRPr>
          </a:p>
          <a:p>
            <a:pPr algn="ctr"/>
            <a:r>
              <a:rPr lang="en-GB" sz="1200" dirty="0" smtClean="0">
                <a:solidFill>
                  <a:srgbClr val="203864"/>
                </a:solidFill>
                <a:cs typeface="Times New Roman"/>
              </a:rPr>
              <a:t>Lavia (</a:t>
            </a:r>
            <a:r>
              <a:rPr lang="en-GB" sz="1200" dirty="0" err="1" smtClean="0">
                <a:solidFill>
                  <a:srgbClr val="203864"/>
                </a:solidFill>
                <a:cs typeface="Times New Roman"/>
              </a:rPr>
              <a:t>Satakunta</a:t>
            </a:r>
            <a:r>
              <a:rPr lang="en-GB" sz="1200" dirty="0" smtClean="0">
                <a:solidFill>
                  <a:srgbClr val="203864"/>
                </a:solidFill>
                <a:cs typeface="Times New Roman"/>
              </a:rPr>
              <a:t>); Nurmes (P-</a:t>
            </a:r>
            <a:r>
              <a:rPr lang="en-GB" sz="1200" dirty="0" err="1" smtClean="0">
                <a:solidFill>
                  <a:srgbClr val="203864"/>
                </a:solidFill>
                <a:cs typeface="Times New Roman"/>
              </a:rPr>
              <a:t>Karjala</a:t>
            </a:r>
            <a:r>
              <a:rPr lang="en-GB" sz="1200" dirty="0" smtClean="0">
                <a:solidFill>
                  <a:srgbClr val="203864"/>
                </a:solidFill>
                <a:cs typeface="Times New Roman"/>
              </a:rPr>
              <a:t>)</a:t>
            </a:r>
            <a:endParaRPr lang="en-GB" sz="1200" dirty="0">
              <a:solidFill>
                <a:srgbClr val="203864"/>
              </a:solidFill>
              <a:cs typeface="Times New Roman"/>
            </a:endParaRPr>
          </a:p>
          <a:p>
            <a:pPr algn="ctr"/>
            <a:r>
              <a:rPr lang="en-GB" sz="1200" dirty="0">
                <a:solidFill>
                  <a:srgbClr val="203864"/>
                </a:solidFill>
                <a:cs typeface="Times New Roman"/>
              </a:rPr>
              <a:t> </a:t>
            </a:r>
            <a:r>
              <a:rPr lang="en-GB" sz="1200" dirty="0" smtClean="0">
                <a:solidFill>
                  <a:srgbClr val="203864"/>
                </a:solidFill>
                <a:cs typeface="Times New Roman"/>
              </a:rPr>
              <a:t>Lehtimäki (E-</a:t>
            </a:r>
            <a:r>
              <a:rPr lang="en-GB" sz="1200" dirty="0" err="1" smtClean="0">
                <a:solidFill>
                  <a:srgbClr val="203864"/>
                </a:solidFill>
                <a:cs typeface="Times New Roman"/>
              </a:rPr>
              <a:t>Pohjanmaa</a:t>
            </a:r>
            <a:r>
              <a:rPr lang="en-GB" sz="1200" dirty="0" smtClean="0">
                <a:solidFill>
                  <a:srgbClr val="203864"/>
                </a:solidFill>
                <a:cs typeface="Times New Roman"/>
              </a:rPr>
              <a:t>); Kitee (P-</a:t>
            </a:r>
            <a:r>
              <a:rPr lang="en-GB" sz="1200" dirty="0" err="1" smtClean="0">
                <a:solidFill>
                  <a:srgbClr val="203864"/>
                </a:solidFill>
                <a:cs typeface="Times New Roman"/>
              </a:rPr>
              <a:t>Karjala</a:t>
            </a:r>
            <a:r>
              <a:rPr lang="en-GB" sz="1200" dirty="0" smtClean="0">
                <a:solidFill>
                  <a:srgbClr val="203864"/>
                </a:solidFill>
                <a:cs typeface="Times New Roman"/>
              </a:rPr>
              <a:t>) </a:t>
            </a:r>
            <a:endParaRPr lang="en-GB" sz="1200" dirty="0">
              <a:solidFill>
                <a:srgbClr val="203864"/>
              </a:solidFill>
              <a:cs typeface="Times New Roman"/>
            </a:endParaRPr>
          </a:p>
        </p:txBody>
      </p:sp>
      <p:pic>
        <p:nvPicPr>
          <p:cNvPr id="6" name="Picture 5" descr="Lavia_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3490"/>
            <a:ext cx="4587028" cy="5984509"/>
          </a:xfrm>
          <a:prstGeom prst="rect">
            <a:avLst/>
          </a:prstGeom>
        </p:spPr>
      </p:pic>
      <p:pic>
        <p:nvPicPr>
          <p:cNvPr id="8" name="Picture 7" descr="Nurmes_578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7028" y="72320"/>
            <a:ext cx="7604971" cy="2755235"/>
          </a:xfrm>
          <a:prstGeom prst="rect">
            <a:avLst/>
          </a:prstGeom>
        </p:spPr>
      </p:pic>
      <p:pic>
        <p:nvPicPr>
          <p:cNvPr id="9" name="Picture 8" descr="Kitee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9166" y="2827554"/>
            <a:ext cx="3022834" cy="4030445"/>
          </a:xfrm>
          <a:prstGeom prst="rect">
            <a:avLst/>
          </a:prstGeom>
        </p:spPr>
      </p:pic>
      <p:pic>
        <p:nvPicPr>
          <p:cNvPr id="10" name="Picture 9" descr="Lehtimäki_719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17621" y="2827554"/>
            <a:ext cx="5373927" cy="4030445"/>
          </a:xfrm>
          <a:prstGeom prst="rect">
            <a:avLst/>
          </a:prstGeom>
        </p:spPr>
      </p:pic>
    </p:spTree>
    <p:extLst>
      <p:ext uri="{BB962C8B-B14F-4D97-AF65-F5344CB8AC3E}">
        <p14:creationId xmlns:p14="http://schemas.microsoft.com/office/powerpoint/2010/main" val="2452708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andrewnewby:Desktop:Clonakilty_Finland.png">
            <a:extLst>
              <a:ext uri="{FF2B5EF4-FFF2-40B4-BE49-F238E27FC236}">
                <a16:creationId xmlns:a16="http://schemas.microsoft.com/office/drawing/2014/main" xmlns="" id="{62F41804-A73C-4AAA-9713-43BCC79AF3A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95936" y="0"/>
            <a:ext cx="11590877" cy="6858000"/>
          </a:xfrm>
          <a:prstGeom prst="rect">
            <a:avLst/>
          </a:prstGeom>
          <a:noFill/>
          <a:ln>
            <a:noFill/>
          </a:ln>
        </p:spPr>
      </p:pic>
      <p:sp>
        <p:nvSpPr>
          <p:cNvPr id="3" name="Rectangle 2">
            <a:extLst>
              <a:ext uri="{FF2B5EF4-FFF2-40B4-BE49-F238E27FC236}">
                <a16:creationId xmlns:a16="http://schemas.microsoft.com/office/drawing/2014/main" xmlns="" id="{869C2A1F-6F6E-4DDE-A0AB-1C51D1DFF2A2}"/>
              </a:ext>
            </a:extLst>
          </p:cNvPr>
          <p:cNvSpPr/>
          <p:nvPr/>
        </p:nvSpPr>
        <p:spPr>
          <a:xfrm>
            <a:off x="6584605" y="4829485"/>
            <a:ext cx="5302208" cy="203132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8100000" scaled="1"/>
            <a:tileRect/>
          </a:gradFill>
          <a:ln w="38100">
            <a:solidFill>
              <a:srgbClr val="FF0000"/>
            </a:solidFill>
          </a:ln>
        </p:spPr>
        <p:txBody>
          <a:bodyPr wrap="square">
            <a:spAutoFit/>
          </a:bodyPr>
          <a:lstStyle/>
          <a:p>
            <a:pPr algn="just"/>
            <a:r>
              <a:rPr lang="en-GB" dirty="0">
                <a:solidFill>
                  <a:srgbClr val="203864"/>
                </a:solidFill>
                <a:ea typeface="MS Mincho"/>
              </a:rPr>
              <a:t>The well-known image by James Mahony of a ‘Woman Begging At Clonakilty’ (left, </a:t>
            </a:r>
            <a:r>
              <a:rPr lang="en-GB" i="1" dirty="0">
                <a:solidFill>
                  <a:srgbClr val="203864"/>
                </a:solidFill>
                <a:ea typeface="MS Mincho"/>
              </a:rPr>
              <a:t>Illustrated London News</a:t>
            </a:r>
            <a:r>
              <a:rPr lang="en-GB" dirty="0">
                <a:solidFill>
                  <a:srgbClr val="203864"/>
                </a:solidFill>
                <a:ea typeface="MS Mincho"/>
              </a:rPr>
              <a:t>, 13 February 1847), and the image that accompanied Edvard </a:t>
            </a:r>
            <a:r>
              <a:rPr lang="en-GB" dirty="0" err="1">
                <a:solidFill>
                  <a:srgbClr val="203864"/>
                </a:solidFill>
                <a:ea typeface="MS Mincho"/>
              </a:rPr>
              <a:t>Gylling’s</a:t>
            </a:r>
            <a:r>
              <a:rPr lang="en-GB" dirty="0">
                <a:solidFill>
                  <a:srgbClr val="203864"/>
                </a:solidFill>
                <a:ea typeface="MS Mincho"/>
              </a:rPr>
              <a:t> ‘</a:t>
            </a:r>
            <a:r>
              <a:rPr lang="en-GB" dirty="0" err="1">
                <a:solidFill>
                  <a:srgbClr val="203864"/>
                </a:solidFill>
                <a:ea typeface="MS Mincho"/>
              </a:rPr>
              <a:t>Nalkävuodet</a:t>
            </a:r>
            <a:r>
              <a:rPr lang="en-GB" dirty="0">
                <a:solidFill>
                  <a:srgbClr val="203864"/>
                </a:solidFill>
                <a:ea typeface="MS Mincho"/>
              </a:rPr>
              <a:t> 1867-68: </a:t>
            </a:r>
            <a:r>
              <a:rPr lang="en-GB" dirty="0" err="1">
                <a:solidFill>
                  <a:srgbClr val="203864"/>
                </a:solidFill>
                <a:ea typeface="MS Mincho"/>
              </a:rPr>
              <a:t>Puolivuosisataismuisto</a:t>
            </a:r>
            <a:r>
              <a:rPr lang="en-GB" dirty="0">
                <a:solidFill>
                  <a:srgbClr val="203864"/>
                </a:solidFill>
                <a:ea typeface="MS Mincho"/>
              </a:rPr>
              <a:t>’ [‘The Hunger Years 1867-68: A Semicentennial Recollection’] (</a:t>
            </a:r>
            <a:r>
              <a:rPr lang="en-GB" i="1" dirty="0" err="1">
                <a:solidFill>
                  <a:srgbClr val="203864"/>
                </a:solidFill>
                <a:ea typeface="MS Mincho"/>
              </a:rPr>
              <a:t>Työväen</a:t>
            </a:r>
            <a:r>
              <a:rPr lang="en-GB" i="1" dirty="0">
                <a:solidFill>
                  <a:srgbClr val="203864"/>
                </a:solidFill>
                <a:ea typeface="MS Mincho"/>
              </a:rPr>
              <a:t> </a:t>
            </a:r>
            <a:r>
              <a:rPr lang="en-GB" i="1" dirty="0" err="1">
                <a:solidFill>
                  <a:srgbClr val="203864"/>
                </a:solidFill>
                <a:ea typeface="MS Mincho"/>
              </a:rPr>
              <a:t>Kalenteri</a:t>
            </a:r>
            <a:r>
              <a:rPr lang="en-GB" dirty="0">
                <a:solidFill>
                  <a:srgbClr val="203864"/>
                </a:solidFill>
                <a:ea typeface="MS Mincho"/>
              </a:rPr>
              <a:t>, XI, 1918).</a:t>
            </a:r>
            <a:endParaRPr lang="en-IE" dirty="0">
              <a:solidFill>
                <a:srgbClr val="203864"/>
              </a:solidFill>
            </a:endParaRPr>
          </a:p>
        </p:txBody>
      </p:sp>
    </p:spTree>
    <p:extLst>
      <p:ext uri="{BB962C8B-B14F-4D97-AF65-F5344CB8AC3E}">
        <p14:creationId xmlns:p14="http://schemas.microsoft.com/office/powerpoint/2010/main" val="838501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78970" cy="6858000"/>
          </a:xfrm>
          <a:prstGeom prst="rect">
            <a:avLst/>
          </a:prstGeom>
        </p:spPr>
      </p:pic>
      <p:sp>
        <p:nvSpPr>
          <p:cNvPr id="3" name="Rectangle 2"/>
          <p:cNvSpPr/>
          <p:nvPr/>
        </p:nvSpPr>
        <p:spPr>
          <a:xfrm>
            <a:off x="10382249" y="334696"/>
            <a:ext cx="1693333" cy="646331"/>
          </a:xfrm>
          <a:prstGeom prst="rect">
            <a:avLst/>
          </a:prstGeom>
          <a:ln w="38100" cmpd="sng">
            <a:solidFill>
              <a:srgbClr val="FF0000"/>
            </a:solidFill>
          </a:ln>
        </p:spPr>
        <p:txBody>
          <a:bodyPr wrap="square">
            <a:spAutoFit/>
          </a:bodyPr>
          <a:lstStyle/>
          <a:p>
            <a:pPr algn="ctr"/>
            <a:r>
              <a:rPr lang="en-GB" dirty="0" err="1" smtClean="0">
                <a:solidFill>
                  <a:srgbClr val="203864"/>
                </a:solidFill>
                <a:cs typeface="Times New Roman"/>
              </a:rPr>
              <a:t>Ballymurphy</a:t>
            </a:r>
            <a:r>
              <a:rPr lang="en-GB" dirty="0" smtClean="0">
                <a:solidFill>
                  <a:srgbClr val="203864"/>
                </a:solidFill>
                <a:cs typeface="Times New Roman"/>
              </a:rPr>
              <a:t>, West Belfast</a:t>
            </a:r>
            <a:r>
              <a:rPr lang="en-GB" dirty="0">
                <a:solidFill>
                  <a:srgbClr val="203864"/>
                </a:solidFill>
                <a:cs typeface="Times New Roman"/>
              </a:rPr>
              <a:t>.</a:t>
            </a:r>
          </a:p>
        </p:txBody>
      </p:sp>
    </p:spTree>
    <p:extLst>
      <p:ext uri="{BB962C8B-B14F-4D97-AF65-F5344CB8AC3E}">
        <p14:creationId xmlns:p14="http://schemas.microsoft.com/office/powerpoint/2010/main" val="1684345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913" y="161973"/>
            <a:ext cx="5236050" cy="492443"/>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“An </a:t>
            </a:r>
            <a:r>
              <a:rPr lang="en-GB" sz="1400" b="1" dirty="0" err="1" smtClean="0">
                <a:solidFill>
                  <a:srgbClr val="203864"/>
                </a:solidFill>
                <a:cs typeface="Times New Roman"/>
              </a:rPr>
              <a:t>Uninflammable</a:t>
            </a:r>
            <a:r>
              <a:rPr lang="en-GB" sz="1400" b="1" dirty="0" smtClean="0">
                <a:solidFill>
                  <a:srgbClr val="203864"/>
                </a:solidFill>
                <a:cs typeface="Times New Roman"/>
              </a:rPr>
              <a:t> People”?</a:t>
            </a:r>
            <a:endParaRPr lang="en-GB" sz="1400" b="1" dirty="0">
              <a:solidFill>
                <a:srgbClr val="203864"/>
              </a:solidFill>
              <a:cs typeface="Times New Roman"/>
            </a:endParaRPr>
          </a:p>
          <a:p>
            <a:pPr algn="ctr"/>
            <a:r>
              <a:rPr lang="en-GB" sz="1200" dirty="0" smtClean="0">
                <a:solidFill>
                  <a:srgbClr val="203864"/>
                </a:solidFill>
                <a:cs typeface="Times New Roman"/>
              </a:rPr>
              <a:t>Sievi (K-</a:t>
            </a:r>
            <a:r>
              <a:rPr lang="en-GB" sz="1200" dirty="0" err="1" smtClean="0">
                <a:solidFill>
                  <a:srgbClr val="203864"/>
                </a:solidFill>
                <a:cs typeface="Times New Roman"/>
              </a:rPr>
              <a:t>Pohjanmaa</a:t>
            </a:r>
            <a:r>
              <a:rPr lang="en-GB" sz="1200" dirty="0" smtClean="0">
                <a:solidFill>
                  <a:srgbClr val="203864"/>
                </a:solidFill>
                <a:cs typeface="Times New Roman"/>
              </a:rPr>
              <a:t>); Soini (E-</a:t>
            </a:r>
            <a:r>
              <a:rPr lang="en-GB" sz="1200" dirty="0" err="1" smtClean="0">
                <a:solidFill>
                  <a:srgbClr val="203864"/>
                </a:solidFill>
                <a:cs typeface="Times New Roman"/>
              </a:rPr>
              <a:t>Pohjanmaa</a:t>
            </a:r>
            <a:r>
              <a:rPr lang="en-GB" sz="1200" dirty="0" smtClean="0">
                <a:solidFill>
                  <a:srgbClr val="203864"/>
                </a:solidFill>
                <a:cs typeface="Times New Roman"/>
              </a:rPr>
              <a:t>)</a:t>
            </a:r>
            <a:endParaRPr lang="en-GB" sz="1200" dirty="0">
              <a:solidFill>
                <a:srgbClr val="203864"/>
              </a:solidFill>
              <a:cs typeface="Times New Roman"/>
            </a:endParaRPr>
          </a:p>
        </p:txBody>
      </p:sp>
      <p:pic>
        <p:nvPicPr>
          <p:cNvPr id="3" name="Picture 2" descr="Sievi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3429000" cy="4571999"/>
          </a:xfrm>
          <a:prstGeom prst="rect">
            <a:avLst/>
          </a:prstGeom>
        </p:spPr>
      </p:pic>
      <p:pic>
        <p:nvPicPr>
          <p:cNvPr id="4" name="Picture 3" descr="Soini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3000" y="0"/>
            <a:ext cx="3429000" cy="4572000"/>
          </a:xfrm>
          <a:prstGeom prst="rect">
            <a:avLst/>
          </a:prstGeom>
        </p:spPr>
      </p:pic>
      <p:pic>
        <p:nvPicPr>
          <p:cNvPr id="11" name="Picture 10" descr="Seddon_MemoriesConstruc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68962"/>
            <a:ext cx="6016138" cy="588903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42308" y="4711699"/>
            <a:ext cx="2857500" cy="2146300"/>
          </a:xfrm>
          <a:prstGeom prst="rect">
            <a:avLst/>
          </a:prstGeom>
        </p:spPr>
      </p:pic>
      <p:sp>
        <p:nvSpPr>
          <p:cNvPr id="13" name="TextBox 12"/>
          <p:cNvSpPr txBox="1"/>
          <p:nvPr/>
        </p:nvSpPr>
        <p:spPr>
          <a:xfrm>
            <a:off x="6016138" y="4734443"/>
            <a:ext cx="3226170" cy="1231106"/>
          </a:xfrm>
          <a:prstGeom prst="rect">
            <a:avLst/>
          </a:prstGeom>
          <a:noFill/>
          <a:ln w="38100" cmpd="sng">
            <a:solidFill>
              <a:srgbClr val="FF0000"/>
            </a:solidFill>
          </a:ln>
        </p:spPr>
        <p:txBody>
          <a:bodyPr wrap="square" rtlCol="0">
            <a:spAutoFit/>
          </a:bodyPr>
          <a:lstStyle/>
          <a:p>
            <a:pPr algn="ctr"/>
            <a:r>
              <a:rPr lang="en-GB" sz="1400" b="1" dirty="0" smtClean="0">
                <a:solidFill>
                  <a:srgbClr val="000090"/>
                </a:solidFill>
                <a:ea typeface="Wingdings"/>
                <a:cs typeface="Wingdings"/>
                <a:sym typeface="Wingdings"/>
              </a:rPr>
              <a:t></a:t>
            </a:r>
            <a:r>
              <a:rPr lang="en-GB" sz="1200" dirty="0" smtClean="0">
                <a:solidFill>
                  <a:srgbClr val="000090"/>
                </a:solidFill>
                <a:cs typeface="Times New Roman"/>
              </a:rPr>
              <a:t>Peter </a:t>
            </a:r>
            <a:r>
              <a:rPr lang="en-GB" sz="1200" dirty="0" err="1" smtClean="0">
                <a:solidFill>
                  <a:srgbClr val="000090"/>
                </a:solidFill>
                <a:cs typeface="Times New Roman"/>
              </a:rPr>
              <a:t>Seddon</a:t>
            </a:r>
            <a:r>
              <a:rPr lang="en-GB" sz="1200" dirty="0" smtClean="0">
                <a:solidFill>
                  <a:srgbClr val="000090"/>
                </a:solidFill>
                <a:cs typeface="Times New Roman"/>
              </a:rPr>
              <a:t> “Memories Construct A Different Picture” (1987)</a:t>
            </a:r>
          </a:p>
          <a:p>
            <a:pPr algn="ctr"/>
            <a:endParaRPr lang="en-GB" sz="1200" dirty="0" smtClean="0">
              <a:solidFill>
                <a:srgbClr val="000090"/>
              </a:solidFill>
              <a:cs typeface="Times New Roman"/>
            </a:endParaRPr>
          </a:p>
          <a:p>
            <a:pPr algn="ctr"/>
            <a:r>
              <a:rPr lang="en-GB" sz="1200" dirty="0" err="1" smtClean="0">
                <a:solidFill>
                  <a:srgbClr val="000090"/>
                </a:solidFill>
                <a:cs typeface="Times New Roman"/>
              </a:rPr>
              <a:t>Croick</a:t>
            </a:r>
            <a:r>
              <a:rPr lang="en-GB" sz="1200" dirty="0" smtClean="0">
                <a:solidFill>
                  <a:srgbClr val="000090"/>
                </a:solidFill>
                <a:cs typeface="Times New Roman"/>
              </a:rPr>
              <a:t> Chapel, Kincardine. Scotland: “</a:t>
            </a:r>
            <a:r>
              <a:rPr lang="en-GB" sz="1200" dirty="0" err="1" smtClean="0">
                <a:solidFill>
                  <a:srgbClr val="000090"/>
                </a:solidFill>
                <a:cs typeface="Times New Roman"/>
              </a:rPr>
              <a:t>Glencalvie</a:t>
            </a:r>
            <a:r>
              <a:rPr lang="en-GB" sz="1200" dirty="0" smtClean="0">
                <a:solidFill>
                  <a:srgbClr val="000090"/>
                </a:solidFill>
                <a:cs typeface="Times New Roman"/>
              </a:rPr>
              <a:t> people was in the churchyard here May 24 1845”</a:t>
            </a:r>
            <a:r>
              <a:rPr lang="en-GB" sz="1200" dirty="0" smtClean="0">
                <a:solidFill>
                  <a:srgbClr val="000090"/>
                </a:solidFill>
                <a:ea typeface="Wingdings"/>
                <a:cs typeface="Wingdings"/>
                <a:sym typeface="Wingdings"/>
              </a:rPr>
              <a:t></a:t>
            </a:r>
            <a:endParaRPr lang="en-GB" sz="1200" dirty="0">
              <a:solidFill>
                <a:srgbClr val="000090"/>
              </a:solidFill>
              <a:cs typeface="Times New Roman"/>
            </a:endParaRPr>
          </a:p>
        </p:txBody>
      </p:sp>
    </p:spTree>
    <p:extLst>
      <p:ext uri="{BB962C8B-B14F-4D97-AF65-F5344CB8AC3E}">
        <p14:creationId xmlns:p14="http://schemas.microsoft.com/office/powerpoint/2010/main" val="29734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913" y="161973"/>
            <a:ext cx="4437469" cy="677108"/>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Mass Grave Sites</a:t>
            </a:r>
            <a:endParaRPr lang="en-GB" sz="1400" b="1" dirty="0">
              <a:solidFill>
                <a:srgbClr val="203864"/>
              </a:solidFill>
              <a:cs typeface="Times New Roman"/>
            </a:endParaRPr>
          </a:p>
          <a:p>
            <a:pPr algn="ctr"/>
            <a:r>
              <a:rPr lang="en-GB" sz="1200" dirty="0" err="1" smtClean="0">
                <a:solidFill>
                  <a:srgbClr val="203864"/>
                </a:solidFill>
                <a:cs typeface="Times New Roman"/>
              </a:rPr>
              <a:t>Pielavesi</a:t>
            </a:r>
            <a:r>
              <a:rPr lang="en-GB" sz="1200" dirty="0" smtClean="0">
                <a:solidFill>
                  <a:srgbClr val="203864"/>
                </a:solidFill>
                <a:cs typeface="Times New Roman"/>
              </a:rPr>
              <a:t> (P-</a:t>
            </a:r>
            <a:r>
              <a:rPr lang="en-GB" sz="1200" dirty="0" err="1" smtClean="0">
                <a:solidFill>
                  <a:srgbClr val="203864"/>
                </a:solidFill>
                <a:cs typeface="Times New Roman"/>
              </a:rPr>
              <a:t>Savo</a:t>
            </a:r>
            <a:r>
              <a:rPr lang="en-GB" sz="1200" dirty="0" smtClean="0">
                <a:solidFill>
                  <a:srgbClr val="203864"/>
                </a:solidFill>
                <a:cs typeface="Times New Roman"/>
              </a:rPr>
              <a:t>); Rautavaara (P-</a:t>
            </a:r>
            <a:r>
              <a:rPr lang="en-GB" sz="1200" dirty="0" err="1" smtClean="0">
                <a:solidFill>
                  <a:srgbClr val="203864"/>
                </a:solidFill>
                <a:cs typeface="Times New Roman"/>
              </a:rPr>
              <a:t>Savo</a:t>
            </a:r>
            <a:r>
              <a:rPr lang="en-GB" sz="1200" dirty="0" smtClean="0">
                <a:solidFill>
                  <a:srgbClr val="203864"/>
                </a:solidFill>
                <a:cs typeface="Times New Roman"/>
              </a:rPr>
              <a:t>)</a:t>
            </a:r>
            <a:endParaRPr lang="en-GB" sz="1200" dirty="0">
              <a:solidFill>
                <a:srgbClr val="203864"/>
              </a:solidFill>
              <a:cs typeface="Times New Roman"/>
            </a:endParaRPr>
          </a:p>
          <a:p>
            <a:pPr algn="ctr"/>
            <a:r>
              <a:rPr lang="en-GB" sz="1200" dirty="0">
                <a:solidFill>
                  <a:srgbClr val="203864"/>
                </a:solidFill>
                <a:cs typeface="Times New Roman"/>
              </a:rPr>
              <a:t> </a:t>
            </a:r>
            <a:r>
              <a:rPr lang="en-GB" sz="1200" dirty="0" smtClean="0">
                <a:solidFill>
                  <a:srgbClr val="203864"/>
                </a:solidFill>
                <a:cs typeface="Times New Roman"/>
              </a:rPr>
              <a:t>Nilsiä (P-</a:t>
            </a:r>
            <a:r>
              <a:rPr lang="en-GB" sz="1200" dirty="0" err="1" smtClean="0">
                <a:solidFill>
                  <a:srgbClr val="203864"/>
                </a:solidFill>
                <a:cs typeface="Times New Roman"/>
              </a:rPr>
              <a:t>Savo</a:t>
            </a:r>
            <a:r>
              <a:rPr lang="en-GB" sz="1200" dirty="0" smtClean="0">
                <a:solidFill>
                  <a:srgbClr val="203864"/>
                </a:solidFill>
                <a:cs typeface="Times New Roman"/>
              </a:rPr>
              <a:t>); Varpaisjärvi (P-</a:t>
            </a:r>
            <a:r>
              <a:rPr lang="en-GB" sz="1200" dirty="0" err="1" smtClean="0">
                <a:solidFill>
                  <a:srgbClr val="203864"/>
                </a:solidFill>
                <a:cs typeface="Times New Roman"/>
              </a:rPr>
              <a:t>Savo</a:t>
            </a:r>
            <a:r>
              <a:rPr lang="en-GB" sz="1200" dirty="0" smtClean="0">
                <a:solidFill>
                  <a:srgbClr val="203864"/>
                </a:solidFill>
                <a:cs typeface="Times New Roman"/>
              </a:rPr>
              <a:t>) </a:t>
            </a:r>
            <a:endParaRPr lang="en-GB" sz="1200" dirty="0">
              <a:solidFill>
                <a:srgbClr val="203864"/>
              </a:solidFill>
              <a:cs typeface="Times New Roman"/>
            </a:endParaRPr>
          </a:p>
        </p:txBody>
      </p:sp>
      <p:pic>
        <p:nvPicPr>
          <p:cNvPr id="3" name="Picture 2" descr="Pielavesi_Kirkkosaari_89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39081"/>
            <a:ext cx="4514189" cy="6018919"/>
          </a:xfrm>
          <a:prstGeom prst="rect">
            <a:avLst/>
          </a:prstGeom>
        </p:spPr>
      </p:pic>
      <p:pic>
        <p:nvPicPr>
          <p:cNvPr id="4" name="Picture 3" descr="Rautavaara9028.jpg"/>
          <p:cNvPicPr>
            <a:picLocks noChangeAspect="1"/>
          </p:cNvPicPr>
          <p:nvPr/>
        </p:nvPicPr>
        <p:blipFill rotWithShape="1">
          <a:blip r:embed="rId4" cstate="email">
            <a:extLst>
              <a:ext uri="{28A0092B-C50C-407E-A947-70E740481C1C}">
                <a14:useLocalDpi xmlns:a14="http://schemas.microsoft.com/office/drawing/2010/main"/>
              </a:ext>
            </a:extLst>
          </a:blip>
          <a:srcRect l="-7083" t="-4901" r="-6776" b="-20487"/>
          <a:stretch/>
        </p:blipFill>
        <p:spPr>
          <a:xfrm>
            <a:off x="4216437" y="-172606"/>
            <a:ext cx="4747997" cy="4747997"/>
          </a:xfrm>
          <a:prstGeom prst="rect">
            <a:avLst/>
          </a:prstGeom>
        </p:spPr>
      </p:pic>
      <p:pic>
        <p:nvPicPr>
          <p:cNvPr id="5" name="Picture 4" descr="Varpaisjärvi1-7.jpe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996124" y="1662125"/>
            <a:ext cx="6858001" cy="3533751"/>
          </a:xfrm>
          <a:prstGeom prst="rect">
            <a:avLst/>
          </a:prstGeom>
        </p:spPr>
      </p:pic>
      <p:pic>
        <p:nvPicPr>
          <p:cNvPr id="7" name="Picture 6" descr="Nilsiä_581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88383" y="3328827"/>
            <a:ext cx="4170332" cy="3529172"/>
          </a:xfrm>
          <a:prstGeom prst="rect">
            <a:avLst/>
          </a:prstGeom>
        </p:spPr>
      </p:pic>
    </p:spTree>
    <p:extLst>
      <p:ext uri="{BB962C8B-B14F-4D97-AF65-F5344CB8AC3E}">
        <p14:creationId xmlns:p14="http://schemas.microsoft.com/office/powerpoint/2010/main" val="1197076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ho_720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3668" y="0"/>
            <a:ext cx="9158332" cy="6858000"/>
          </a:xfrm>
          <a:prstGeom prst="rect">
            <a:avLst/>
          </a:prstGeom>
        </p:spPr>
      </p:pic>
      <p:sp>
        <p:nvSpPr>
          <p:cNvPr id="4" name="TextBox 3"/>
          <p:cNvSpPr txBox="1"/>
          <p:nvPr/>
        </p:nvSpPr>
        <p:spPr>
          <a:xfrm>
            <a:off x="5154242" y="251944"/>
            <a:ext cx="4691867" cy="307777"/>
          </a:xfrm>
          <a:prstGeom prst="rect">
            <a:avLst/>
          </a:prstGeom>
          <a:solidFill>
            <a:schemeClr val="bg1">
              <a:alpha val="45000"/>
            </a:schemeClr>
          </a:solid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Mass Grave Sites</a:t>
            </a:r>
            <a:endParaRPr lang="en-GB" sz="1400" b="1" dirty="0">
              <a:solidFill>
                <a:srgbClr val="203864"/>
              </a:solidFill>
              <a:cs typeface="Times New Roman"/>
            </a:endParaRPr>
          </a:p>
        </p:txBody>
      </p:sp>
      <p:sp>
        <p:nvSpPr>
          <p:cNvPr id="5" name="TextBox 4"/>
          <p:cNvSpPr txBox="1"/>
          <p:nvPr/>
        </p:nvSpPr>
        <p:spPr>
          <a:xfrm>
            <a:off x="5154242" y="6211298"/>
            <a:ext cx="4691867" cy="307777"/>
          </a:xfrm>
          <a:prstGeom prst="rect">
            <a:avLst/>
          </a:prstGeom>
          <a:solidFill>
            <a:schemeClr val="bg1">
              <a:alpha val="28000"/>
            </a:schemeClr>
          </a:solidFill>
          <a:ln w="38100" cmpd="sng">
            <a:solidFill>
              <a:srgbClr val="FF0000"/>
            </a:solidFill>
          </a:ln>
        </p:spPr>
        <p:txBody>
          <a:bodyPr wrap="square" rtlCol="0">
            <a:spAutoFit/>
          </a:bodyPr>
          <a:lstStyle/>
          <a:p>
            <a:pPr algn="ctr"/>
            <a:r>
              <a:rPr lang="en-GB" sz="1400" b="1" dirty="0" err="1" smtClean="0">
                <a:solidFill>
                  <a:srgbClr val="203864"/>
                </a:solidFill>
                <a:cs typeface="Times New Roman"/>
              </a:rPr>
              <a:t>Perho</a:t>
            </a:r>
            <a:r>
              <a:rPr lang="en-GB" sz="1400" b="1" dirty="0" smtClean="0">
                <a:solidFill>
                  <a:srgbClr val="203864"/>
                </a:solidFill>
                <a:cs typeface="Times New Roman"/>
              </a:rPr>
              <a:t> (</a:t>
            </a:r>
            <a:r>
              <a:rPr lang="en-GB" sz="1400" b="1" dirty="0" err="1" smtClean="0">
                <a:solidFill>
                  <a:srgbClr val="203864"/>
                </a:solidFill>
                <a:cs typeface="Times New Roman"/>
              </a:rPr>
              <a:t>Jänkäharju</a:t>
            </a:r>
            <a:r>
              <a:rPr lang="en-GB" sz="1400" b="1" dirty="0" smtClean="0">
                <a:solidFill>
                  <a:srgbClr val="203864"/>
                </a:solidFill>
                <a:cs typeface="Times New Roman"/>
              </a:rPr>
              <a:t>), S. Ostrobothnia – July 2017</a:t>
            </a:r>
            <a:endParaRPr lang="en-GB" sz="1400" b="1" dirty="0">
              <a:solidFill>
                <a:srgbClr val="203864"/>
              </a:solidFill>
              <a:cs typeface="Times New Roman"/>
            </a:endParaRPr>
          </a:p>
        </p:txBody>
      </p:sp>
      <p:sp>
        <p:nvSpPr>
          <p:cNvPr id="6" name="Rectangle 5"/>
          <p:cNvSpPr/>
          <p:nvPr/>
        </p:nvSpPr>
        <p:spPr>
          <a:xfrm>
            <a:off x="0" y="14909"/>
            <a:ext cx="3033668" cy="6801862"/>
          </a:xfrm>
          <a:prstGeom prst="rect">
            <a:avLst/>
          </a:prstGeom>
          <a:ln w="38100" cmpd="sng">
            <a:solidFill>
              <a:srgbClr val="FF0000"/>
            </a:solidFill>
          </a:ln>
        </p:spPr>
        <p:txBody>
          <a:bodyPr wrap="square">
            <a:spAutoFit/>
          </a:bodyPr>
          <a:lstStyle/>
          <a:p>
            <a:pPr algn="ctr"/>
            <a:r>
              <a:rPr lang="en-GB" sz="1600" dirty="0" smtClean="0">
                <a:solidFill>
                  <a:srgbClr val="000090"/>
                </a:solidFill>
                <a:cs typeface="Times New Roman"/>
              </a:rPr>
              <a:t>Many of </a:t>
            </a:r>
            <a:r>
              <a:rPr lang="en-GB" sz="1600" dirty="0" err="1" smtClean="0">
                <a:solidFill>
                  <a:srgbClr val="000090"/>
                </a:solidFill>
                <a:cs typeface="Times New Roman"/>
              </a:rPr>
              <a:t>Jaakko’s</a:t>
            </a:r>
            <a:r>
              <a:rPr lang="en-GB" sz="1600" dirty="0" smtClean="0">
                <a:solidFill>
                  <a:srgbClr val="000090"/>
                </a:solidFill>
                <a:cs typeface="Times New Roman"/>
              </a:rPr>
              <a:t> comrades followed him in to frosty soil of churchyard the next troublesome weeks, but death had lost its meaning in minds of the living. No one was afraid of it when it revealed its ruthless grin, not to mention when it stroked someone else. Life was grim and hopeless. Constantly-gnawing hunger numbed the most sensitive of the feelings. Death was the only liberator from the seemingly endless misery. That is why people weren’t afraid of it. I dedicate these few incomplete rows as some kind of a monument for this victim of the hunger winter, whose final place of rest at </a:t>
            </a:r>
            <a:r>
              <a:rPr lang="en-GB" sz="1600" dirty="0" err="1" smtClean="0">
                <a:solidFill>
                  <a:srgbClr val="000090"/>
                </a:solidFill>
                <a:cs typeface="Times New Roman"/>
              </a:rPr>
              <a:t>Jänkäharju</a:t>
            </a:r>
            <a:r>
              <a:rPr lang="en-GB" sz="1600" dirty="0" smtClean="0">
                <a:solidFill>
                  <a:srgbClr val="000090"/>
                </a:solidFill>
                <a:cs typeface="Times New Roman"/>
              </a:rPr>
              <a:t> cemetery was never marked even with a simple wooden cross. </a:t>
            </a:r>
          </a:p>
          <a:p>
            <a:pPr algn="ctr"/>
            <a:endParaRPr lang="en-GB" sz="1400" dirty="0" smtClean="0">
              <a:solidFill>
                <a:srgbClr val="000090"/>
              </a:solidFill>
              <a:cs typeface="Times New Roman"/>
            </a:endParaRPr>
          </a:p>
          <a:p>
            <a:pPr algn="ctr"/>
            <a:r>
              <a:rPr lang="en-GB" sz="1400" b="1" dirty="0" err="1" smtClean="0">
                <a:solidFill>
                  <a:srgbClr val="000090"/>
                </a:solidFill>
                <a:cs typeface="Times New Roman"/>
              </a:rPr>
              <a:t>Väinö</a:t>
            </a:r>
            <a:r>
              <a:rPr lang="en-GB" sz="1400" b="1" dirty="0" smtClean="0">
                <a:solidFill>
                  <a:srgbClr val="000090"/>
                </a:solidFill>
                <a:cs typeface="Times New Roman"/>
              </a:rPr>
              <a:t> </a:t>
            </a:r>
            <a:r>
              <a:rPr lang="en-GB" sz="1400" b="1" dirty="0" err="1" smtClean="0">
                <a:solidFill>
                  <a:srgbClr val="000090"/>
                </a:solidFill>
                <a:cs typeface="Times New Roman"/>
              </a:rPr>
              <a:t>Laajala</a:t>
            </a:r>
            <a:r>
              <a:rPr lang="en-GB" sz="1400" b="1" dirty="0" smtClean="0">
                <a:solidFill>
                  <a:srgbClr val="000090"/>
                </a:solidFill>
                <a:cs typeface="Times New Roman"/>
              </a:rPr>
              <a:t>, SKS 5,1932, </a:t>
            </a:r>
            <a:r>
              <a:rPr lang="en-GB" sz="1400" b="1" dirty="0" err="1" smtClean="0">
                <a:solidFill>
                  <a:srgbClr val="000090"/>
                </a:solidFill>
                <a:cs typeface="Times New Roman"/>
              </a:rPr>
              <a:t>Perho</a:t>
            </a:r>
            <a:endParaRPr lang="en-GB" sz="1400" b="1" dirty="0" smtClean="0">
              <a:solidFill>
                <a:srgbClr val="000090"/>
              </a:solidFill>
              <a:cs typeface="Times New Roman"/>
            </a:endParaRPr>
          </a:p>
          <a:p>
            <a:pPr algn="ctr"/>
            <a:r>
              <a:rPr lang="en-GB" sz="1400" dirty="0" smtClean="0">
                <a:solidFill>
                  <a:srgbClr val="000090"/>
                </a:solidFill>
                <a:cs typeface="Times New Roman"/>
              </a:rPr>
              <a:t>“</a:t>
            </a:r>
            <a:r>
              <a:rPr lang="en-GB" sz="1400" dirty="0" err="1" smtClean="0">
                <a:solidFill>
                  <a:srgbClr val="000090"/>
                </a:solidFill>
                <a:cs typeface="Times New Roman"/>
              </a:rPr>
              <a:t>Pajukon</a:t>
            </a:r>
            <a:r>
              <a:rPr lang="en-GB" sz="1400" dirty="0" smtClean="0">
                <a:solidFill>
                  <a:srgbClr val="000090"/>
                </a:solidFill>
                <a:cs typeface="Times New Roman"/>
              </a:rPr>
              <a:t> </a:t>
            </a:r>
            <a:r>
              <a:rPr lang="en-GB" sz="1400" dirty="0" err="1">
                <a:solidFill>
                  <a:srgbClr val="000090"/>
                </a:solidFill>
                <a:cs typeface="Times New Roman"/>
              </a:rPr>
              <a:t>J</a:t>
            </a:r>
            <a:r>
              <a:rPr lang="en-GB" sz="1400" dirty="0" err="1" smtClean="0">
                <a:solidFill>
                  <a:srgbClr val="000090"/>
                </a:solidFill>
                <a:cs typeface="Times New Roman"/>
              </a:rPr>
              <a:t>aakon</a:t>
            </a:r>
            <a:r>
              <a:rPr lang="en-GB" sz="1400" dirty="0" smtClean="0">
                <a:solidFill>
                  <a:srgbClr val="000090"/>
                </a:solidFill>
                <a:cs typeface="Times New Roman"/>
              </a:rPr>
              <a:t> </a:t>
            </a:r>
            <a:r>
              <a:rPr lang="en-GB" sz="1400" dirty="0" err="1" smtClean="0">
                <a:solidFill>
                  <a:srgbClr val="000090"/>
                </a:solidFill>
                <a:cs typeface="Times New Roman"/>
              </a:rPr>
              <a:t>viimeinen</a:t>
            </a:r>
            <a:r>
              <a:rPr lang="en-GB" sz="1400" dirty="0" smtClean="0">
                <a:solidFill>
                  <a:srgbClr val="000090"/>
                </a:solidFill>
                <a:cs typeface="Times New Roman"/>
              </a:rPr>
              <a:t> </a:t>
            </a:r>
            <a:r>
              <a:rPr lang="en-GB" sz="1400" dirty="0" err="1" smtClean="0">
                <a:solidFill>
                  <a:srgbClr val="000090"/>
                </a:solidFill>
                <a:cs typeface="Times New Roman"/>
              </a:rPr>
              <a:t>kuperkeikka</a:t>
            </a:r>
            <a:r>
              <a:rPr lang="en-GB" sz="1400" dirty="0" smtClean="0">
                <a:solidFill>
                  <a:srgbClr val="000090"/>
                </a:solidFill>
                <a:cs typeface="Times New Roman"/>
              </a:rPr>
              <a:t>” </a:t>
            </a:r>
          </a:p>
          <a:p>
            <a:pPr algn="ctr"/>
            <a:r>
              <a:rPr lang="en-GB" sz="1400" dirty="0" smtClean="0">
                <a:solidFill>
                  <a:srgbClr val="000090"/>
                </a:solidFill>
                <a:cs typeface="Times New Roman"/>
              </a:rPr>
              <a:t>(</a:t>
            </a:r>
            <a:r>
              <a:rPr lang="en-GB" sz="1400" dirty="0" err="1" smtClean="0">
                <a:solidFill>
                  <a:srgbClr val="000090"/>
                </a:solidFill>
                <a:cs typeface="Times New Roman"/>
              </a:rPr>
              <a:t>Muisto</a:t>
            </a:r>
            <a:r>
              <a:rPr lang="en-GB" sz="1400" dirty="0" smtClean="0">
                <a:solidFill>
                  <a:srgbClr val="000090"/>
                </a:solidFill>
                <a:cs typeface="Times New Roman"/>
              </a:rPr>
              <a:t> </a:t>
            </a:r>
            <a:r>
              <a:rPr lang="en-GB" sz="1400" dirty="0" err="1" smtClean="0">
                <a:solidFill>
                  <a:srgbClr val="000090"/>
                </a:solidFill>
                <a:cs typeface="Times New Roman"/>
              </a:rPr>
              <a:t>talvella</a:t>
            </a:r>
            <a:r>
              <a:rPr lang="en-GB" sz="1400" dirty="0" smtClean="0">
                <a:solidFill>
                  <a:srgbClr val="000090"/>
                </a:solidFill>
                <a:cs typeface="Times New Roman"/>
              </a:rPr>
              <a:t> 1867-68</a:t>
            </a:r>
            <a:r>
              <a:rPr lang="en-GB" sz="1400" dirty="0" smtClean="0">
                <a:solidFill>
                  <a:srgbClr val="000090"/>
                </a:solidFill>
              </a:rPr>
              <a:t>)</a:t>
            </a:r>
          </a:p>
          <a:p>
            <a:pPr algn="ctr"/>
            <a:endParaRPr lang="en-GB" sz="1400" dirty="0" smtClean="0"/>
          </a:p>
        </p:txBody>
      </p:sp>
    </p:spTree>
    <p:extLst>
      <p:ext uri="{BB962C8B-B14F-4D97-AF65-F5344CB8AC3E}">
        <p14:creationId xmlns:p14="http://schemas.microsoft.com/office/powerpoint/2010/main" val="1311550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04F6FFD-FE1F-4C91-89CC-D96C079E1E7D}" type="slidenum">
              <a:rPr lang="en-US" smtClean="0"/>
              <a:pPr>
                <a:defRPr/>
              </a:pPr>
              <a:t>3</a:t>
            </a:fld>
            <a:endParaRPr lang="en-US"/>
          </a:p>
        </p:txBody>
      </p:sp>
      <p:pic>
        <p:nvPicPr>
          <p:cNvPr id="10" name="Picture 9" descr="800px-Europe1815_190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272632"/>
            <a:ext cx="5808133" cy="4585368"/>
          </a:xfrm>
          <a:prstGeom prst="rect">
            <a:avLst/>
          </a:prstGeom>
        </p:spPr>
      </p:pic>
      <p:sp>
        <p:nvSpPr>
          <p:cNvPr id="11" name="TextBox 10"/>
          <p:cNvSpPr txBox="1"/>
          <p:nvPr/>
        </p:nvSpPr>
        <p:spPr>
          <a:xfrm>
            <a:off x="995853" y="605402"/>
            <a:ext cx="3816424" cy="954107"/>
          </a:xfrm>
          <a:prstGeom prst="rect">
            <a:avLst/>
          </a:prstGeom>
          <a:noFill/>
        </p:spPr>
        <p:txBody>
          <a:bodyPr wrap="square" rtlCol="0">
            <a:spAutoFit/>
          </a:bodyPr>
          <a:lstStyle/>
          <a:p>
            <a:pPr algn="ctr"/>
            <a:r>
              <a:rPr lang="en-US" sz="2800" i="1" dirty="0">
                <a:solidFill>
                  <a:srgbClr val="800000"/>
                </a:solidFill>
                <a:cs typeface="Cambria"/>
              </a:rPr>
              <a:t>“Finland: </a:t>
            </a:r>
          </a:p>
          <a:p>
            <a:pPr algn="ctr"/>
            <a:r>
              <a:rPr lang="en-US" sz="2800" i="1" dirty="0">
                <a:solidFill>
                  <a:srgbClr val="800000"/>
                </a:solidFill>
                <a:cs typeface="Cambria"/>
              </a:rPr>
              <a:t>Between East and West” </a:t>
            </a:r>
          </a:p>
        </p:txBody>
      </p:sp>
      <p:pic>
        <p:nvPicPr>
          <p:cNvPr id="12" name="Picture 11" descr="800px-Russian_Empire_Map_19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2667" y="0"/>
            <a:ext cx="6519333" cy="4492851"/>
          </a:xfrm>
          <a:prstGeom prst="rect">
            <a:avLst/>
          </a:prstGeom>
        </p:spPr>
      </p:pic>
      <p:sp>
        <p:nvSpPr>
          <p:cNvPr id="2" name="TextBox 1">
            <a:extLst>
              <a:ext uri="{FF2B5EF4-FFF2-40B4-BE49-F238E27FC236}">
                <a16:creationId xmlns="" xmlns:a16="http://schemas.microsoft.com/office/drawing/2014/main" id="{14B310E4-67EB-40F6-BACF-E41A73CA38DA}"/>
              </a:ext>
            </a:extLst>
          </p:cNvPr>
          <p:cNvSpPr txBox="1"/>
          <p:nvPr/>
        </p:nvSpPr>
        <p:spPr>
          <a:xfrm>
            <a:off x="6758860" y="4565316"/>
            <a:ext cx="4346945" cy="2031325"/>
          </a:xfrm>
          <a:prstGeom prst="rect">
            <a:avLst/>
          </a:prstGeom>
          <a:noFill/>
        </p:spPr>
        <p:txBody>
          <a:bodyPr wrap="square" rtlCol="0">
            <a:spAutoFit/>
          </a:bodyPr>
          <a:lstStyle/>
          <a:p>
            <a:r>
              <a:rPr lang="en-IE" dirty="0">
                <a:solidFill>
                  <a:srgbClr val="203864"/>
                </a:solidFill>
              </a:rPr>
              <a:t>-The 1860s were a time of great social and political upheaval in Europe and its various Empires. </a:t>
            </a:r>
          </a:p>
          <a:p>
            <a:r>
              <a:rPr lang="en-IE" dirty="0">
                <a:solidFill>
                  <a:srgbClr val="203864"/>
                </a:solidFill>
              </a:rPr>
              <a:t>-International recognition of recurrent and regular famine. </a:t>
            </a:r>
          </a:p>
          <a:p>
            <a:r>
              <a:rPr lang="en-IE" dirty="0">
                <a:solidFill>
                  <a:srgbClr val="203864"/>
                </a:solidFill>
              </a:rPr>
              <a:t>-In late 1867 Finland, Sweden and the Baltic States are all affected by the climate. </a:t>
            </a:r>
          </a:p>
        </p:txBody>
      </p:sp>
    </p:spTree>
    <p:extLst>
      <p:ext uri="{BB962C8B-B14F-4D97-AF65-F5344CB8AC3E}">
        <p14:creationId xmlns:p14="http://schemas.microsoft.com/office/powerpoint/2010/main" val="39008946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7940" y="247921"/>
            <a:ext cx="5055596" cy="492443"/>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“Skeleton Track” [Luurata]</a:t>
            </a:r>
            <a:endParaRPr lang="en-GB" sz="1400" b="1" dirty="0">
              <a:solidFill>
                <a:srgbClr val="203864"/>
              </a:solidFill>
              <a:cs typeface="Times New Roman"/>
            </a:endParaRPr>
          </a:p>
          <a:p>
            <a:pPr algn="ctr"/>
            <a:r>
              <a:rPr lang="en-GB" sz="1200" dirty="0" smtClean="0">
                <a:solidFill>
                  <a:srgbClr val="203864"/>
                </a:solidFill>
                <a:cs typeface="Times New Roman"/>
              </a:rPr>
              <a:t>Map from </a:t>
            </a:r>
            <a:r>
              <a:rPr lang="en-GB" sz="1200" i="1" dirty="0" err="1" smtClean="0">
                <a:solidFill>
                  <a:srgbClr val="203864"/>
                </a:solidFill>
                <a:cs typeface="Times New Roman"/>
              </a:rPr>
              <a:t>Hufvudstadsbladet</a:t>
            </a:r>
            <a:r>
              <a:rPr lang="en-GB" sz="1200" dirty="0" smtClean="0">
                <a:solidFill>
                  <a:srgbClr val="203864"/>
                </a:solidFill>
                <a:cs typeface="Times New Roman"/>
              </a:rPr>
              <a:t>, 17 Feb. 1868. </a:t>
            </a:r>
            <a:endParaRPr lang="en-GB" sz="1200" dirty="0">
              <a:solidFill>
                <a:srgbClr val="203864"/>
              </a:solidFill>
              <a:cs typeface="Times New Roman"/>
            </a:endParaRPr>
          </a:p>
        </p:txBody>
      </p:sp>
      <p:pic>
        <p:nvPicPr>
          <p:cNvPr id="4" name="Picture 3" descr="LuurataMemorialSit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4" y="1205156"/>
            <a:ext cx="10690735" cy="5652844"/>
          </a:xfrm>
          <a:prstGeom prst="rect">
            <a:avLst/>
          </a:prstGeom>
        </p:spPr>
      </p:pic>
      <p:sp>
        <p:nvSpPr>
          <p:cNvPr id="6" name="Rectangle 5"/>
          <p:cNvSpPr/>
          <p:nvPr/>
        </p:nvSpPr>
        <p:spPr>
          <a:xfrm>
            <a:off x="3048000" y="5421224"/>
            <a:ext cx="6096000" cy="769441"/>
          </a:xfrm>
          <a:prstGeom prst="rect">
            <a:avLst/>
          </a:prstGeom>
          <a:solidFill>
            <a:srgbClr val="FFFFFF">
              <a:alpha val="75000"/>
            </a:srgbClr>
          </a:solidFill>
          <a:ln w="38100" cmpd="sng">
            <a:solidFill>
              <a:srgbClr val="FF0000"/>
            </a:solidFill>
          </a:ln>
        </p:spPr>
        <p:txBody>
          <a:bodyPr>
            <a:spAutoFit/>
          </a:bodyPr>
          <a:lstStyle/>
          <a:p>
            <a:pPr algn="ctr"/>
            <a:r>
              <a:rPr lang="en-GB" sz="1600" dirty="0">
                <a:solidFill>
                  <a:srgbClr val="203864"/>
                </a:solidFill>
                <a:cs typeface="Times New Roman"/>
              </a:rPr>
              <a:t>“</a:t>
            </a:r>
            <a:r>
              <a:rPr lang="en-GB" sz="1600" dirty="0" err="1">
                <a:solidFill>
                  <a:srgbClr val="203864"/>
                </a:solidFill>
                <a:cs typeface="Times New Roman"/>
              </a:rPr>
              <a:t>Arwokkaampaa</a:t>
            </a:r>
            <a:r>
              <a:rPr lang="en-GB" sz="1600" dirty="0">
                <a:solidFill>
                  <a:srgbClr val="203864"/>
                </a:solidFill>
                <a:cs typeface="Times New Roman"/>
              </a:rPr>
              <a:t> </a:t>
            </a:r>
            <a:r>
              <a:rPr lang="en-GB" sz="1600" dirty="0" err="1">
                <a:solidFill>
                  <a:srgbClr val="203864"/>
                </a:solidFill>
                <a:cs typeface="Times New Roman"/>
              </a:rPr>
              <a:t>hautapatsasta</a:t>
            </a:r>
            <a:r>
              <a:rPr lang="en-GB" sz="1600" dirty="0">
                <a:solidFill>
                  <a:srgbClr val="203864"/>
                </a:solidFill>
                <a:cs typeface="Times New Roman"/>
              </a:rPr>
              <a:t> </a:t>
            </a:r>
            <a:r>
              <a:rPr lang="en-GB" sz="1600" dirty="0" err="1">
                <a:solidFill>
                  <a:srgbClr val="203864"/>
                </a:solidFill>
                <a:cs typeface="Times New Roman"/>
              </a:rPr>
              <a:t>kuin</a:t>
            </a:r>
            <a:r>
              <a:rPr lang="en-GB" sz="1600" dirty="0">
                <a:solidFill>
                  <a:srgbClr val="203864"/>
                </a:solidFill>
                <a:cs typeface="Times New Roman"/>
              </a:rPr>
              <a:t> </a:t>
            </a:r>
            <a:r>
              <a:rPr lang="en-GB" sz="1600" dirty="0" err="1">
                <a:solidFill>
                  <a:srgbClr val="203864"/>
                </a:solidFill>
                <a:cs typeface="Times New Roman"/>
              </a:rPr>
              <a:t>Riihimäen-Pietarin</a:t>
            </a:r>
            <a:r>
              <a:rPr lang="en-GB" sz="1600" dirty="0">
                <a:solidFill>
                  <a:srgbClr val="203864"/>
                </a:solidFill>
                <a:cs typeface="Times New Roman"/>
              </a:rPr>
              <a:t> </a:t>
            </a:r>
            <a:r>
              <a:rPr lang="en-GB" sz="1600" dirty="0" err="1">
                <a:solidFill>
                  <a:srgbClr val="203864"/>
                </a:solidFill>
                <a:cs typeface="Times New Roman"/>
              </a:rPr>
              <a:t>rautatie</a:t>
            </a:r>
            <a:r>
              <a:rPr lang="en-GB" sz="1600" dirty="0">
                <a:solidFill>
                  <a:srgbClr val="203864"/>
                </a:solidFill>
                <a:cs typeface="Times New Roman"/>
              </a:rPr>
              <a:t> </a:t>
            </a:r>
            <a:r>
              <a:rPr lang="en-GB" sz="1600" dirty="0" err="1">
                <a:solidFill>
                  <a:srgbClr val="203864"/>
                </a:solidFill>
                <a:cs typeface="Times New Roman"/>
              </a:rPr>
              <a:t>ei</a:t>
            </a:r>
            <a:r>
              <a:rPr lang="en-GB" sz="1600" dirty="0">
                <a:solidFill>
                  <a:srgbClr val="203864"/>
                </a:solidFill>
                <a:cs typeface="Times New Roman"/>
              </a:rPr>
              <a:t> ole </a:t>
            </a:r>
            <a:r>
              <a:rPr lang="en-GB" sz="1600" dirty="0" err="1">
                <a:solidFill>
                  <a:srgbClr val="203864"/>
                </a:solidFill>
                <a:cs typeface="Times New Roman"/>
              </a:rPr>
              <a:t>kansamme</a:t>
            </a:r>
            <a:r>
              <a:rPr lang="en-GB" sz="1600" dirty="0">
                <a:solidFill>
                  <a:srgbClr val="203864"/>
                </a:solidFill>
                <a:cs typeface="Times New Roman"/>
              </a:rPr>
              <a:t> </a:t>
            </a:r>
            <a:r>
              <a:rPr lang="en-GB" sz="1600" dirty="0" err="1">
                <a:solidFill>
                  <a:srgbClr val="203864"/>
                </a:solidFill>
                <a:cs typeface="Times New Roman"/>
              </a:rPr>
              <a:t>woinut</a:t>
            </a:r>
            <a:r>
              <a:rPr lang="en-GB" sz="1600" dirty="0">
                <a:solidFill>
                  <a:srgbClr val="203864"/>
                </a:solidFill>
                <a:cs typeface="Times New Roman"/>
              </a:rPr>
              <a:t> </a:t>
            </a:r>
            <a:r>
              <a:rPr lang="en-GB" sz="1600" dirty="0" err="1">
                <a:solidFill>
                  <a:srgbClr val="203864"/>
                </a:solidFill>
                <a:cs typeface="Times New Roman"/>
              </a:rPr>
              <a:t>meidän</a:t>
            </a:r>
            <a:r>
              <a:rPr lang="en-GB" sz="1600" dirty="0">
                <a:solidFill>
                  <a:srgbClr val="203864"/>
                </a:solidFill>
                <a:cs typeface="Times New Roman"/>
              </a:rPr>
              <a:t> </a:t>
            </a:r>
            <a:r>
              <a:rPr lang="en-GB" sz="1600" dirty="0" err="1">
                <a:solidFill>
                  <a:srgbClr val="203864"/>
                </a:solidFill>
                <a:cs typeface="Times New Roman"/>
              </a:rPr>
              <a:t>nimettömille</a:t>
            </a:r>
            <a:r>
              <a:rPr lang="en-GB" sz="1600" dirty="0">
                <a:solidFill>
                  <a:srgbClr val="203864"/>
                </a:solidFill>
                <a:cs typeface="Times New Roman"/>
              </a:rPr>
              <a:t> </a:t>
            </a:r>
            <a:r>
              <a:rPr lang="en-GB" sz="1600" dirty="0" err="1">
                <a:solidFill>
                  <a:srgbClr val="203864"/>
                </a:solidFill>
                <a:cs typeface="Times New Roman"/>
              </a:rPr>
              <a:t>kaatuneillemme</a:t>
            </a:r>
            <a:r>
              <a:rPr lang="en-GB" sz="1600" dirty="0">
                <a:solidFill>
                  <a:srgbClr val="203864"/>
                </a:solidFill>
                <a:cs typeface="Times New Roman"/>
              </a:rPr>
              <a:t> </a:t>
            </a:r>
            <a:r>
              <a:rPr lang="en-GB" sz="1600" dirty="0" err="1">
                <a:solidFill>
                  <a:srgbClr val="203864"/>
                </a:solidFill>
                <a:cs typeface="Times New Roman"/>
              </a:rPr>
              <a:t>pystyttää</a:t>
            </a:r>
            <a:r>
              <a:rPr lang="en-GB" sz="1600" dirty="0">
                <a:solidFill>
                  <a:srgbClr val="203864"/>
                </a:solidFill>
                <a:cs typeface="Times New Roman"/>
              </a:rPr>
              <a:t>.</a:t>
            </a:r>
            <a:r>
              <a:rPr lang="en-GB" sz="1600" dirty="0" smtClean="0">
                <a:solidFill>
                  <a:srgbClr val="203864"/>
                </a:solidFill>
                <a:cs typeface="Times New Roman"/>
              </a:rPr>
              <a:t>”</a:t>
            </a:r>
          </a:p>
          <a:p>
            <a:pPr algn="ctr"/>
            <a:r>
              <a:rPr lang="en-GB" sz="1200" dirty="0" smtClean="0">
                <a:solidFill>
                  <a:srgbClr val="203864"/>
                </a:solidFill>
                <a:cs typeface="Times New Roman"/>
              </a:rPr>
              <a:t>Agaton Meurman, </a:t>
            </a:r>
            <a:r>
              <a:rPr lang="en-GB" sz="1200" i="1" dirty="0" err="1" smtClean="0">
                <a:solidFill>
                  <a:srgbClr val="203864"/>
                </a:solidFill>
                <a:cs typeface="Times New Roman"/>
              </a:rPr>
              <a:t>Nälkäwuodet</a:t>
            </a:r>
            <a:r>
              <a:rPr lang="en-GB" sz="1200" i="1" dirty="0" smtClean="0">
                <a:solidFill>
                  <a:srgbClr val="203864"/>
                </a:solidFill>
                <a:cs typeface="Times New Roman"/>
              </a:rPr>
              <a:t> </a:t>
            </a:r>
            <a:r>
              <a:rPr lang="en-GB" sz="1200" i="1" dirty="0">
                <a:solidFill>
                  <a:srgbClr val="203864"/>
                </a:solidFill>
                <a:cs typeface="Times New Roman"/>
              </a:rPr>
              <a:t>1860-</a:t>
            </a:r>
            <a:r>
              <a:rPr lang="en-GB" sz="1200" i="1" dirty="0" smtClean="0">
                <a:solidFill>
                  <a:srgbClr val="203864"/>
                </a:solidFill>
                <a:cs typeface="Times New Roman"/>
              </a:rPr>
              <a:t>luvulla</a:t>
            </a:r>
            <a:r>
              <a:rPr lang="en-GB" sz="1200" dirty="0">
                <a:solidFill>
                  <a:srgbClr val="203864"/>
                </a:solidFill>
                <a:cs typeface="Times New Roman"/>
              </a:rPr>
              <a:t> </a:t>
            </a:r>
            <a:r>
              <a:rPr lang="en-GB" sz="1200" dirty="0" smtClean="0">
                <a:solidFill>
                  <a:srgbClr val="203864"/>
                </a:solidFill>
                <a:cs typeface="Times New Roman"/>
              </a:rPr>
              <a:t>(Helsinki, 1892), pp. 44, 78. </a:t>
            </a:r>
            <a:r>
              <a:rPr lang="en-US" sz="1200" dirty="0" smtClean="0">
                <a:solidFill>
                  <a:srgbClr val="203864"/>
                </a:solidFill>
                <a:cs typeface="Times New Roman"/>
              </a:rPr>
              <a:t> </a:t>
            </a:r>
            <a:r>
              <a:rPr lang="en-GB" sz="1200" dirty="0" smtClean="0">
                <a:solidFill>
                  <a:srgbClr val="203864"/>
                </a:solidFill>
                <a:cs typeface="Times New Roman"/>
              </a:rPr>
              <a:t>  </a:t>
            </a:r>
            <a:endParaRPr lang="en-GB" sz="1200" dirty="0">
              <a:solidFill>
                <a:srgbClr val="203864"/>
              </a:solidFill>
              <a:cs typeface="Times New Roman"/>
            </a:endParaRPr>
          </a:p>
        </p:txBody>
      </p:sp>
    </p:spTree>
    <p:extLst>
      <p:ext uri="{BB962C8B-B14F-4D97-AF65-F5344CB8AC3E}">
        <p14:creationId xmlns:p14="http://schemas.microsoft.com/office/powerpoint/2010/main" val="15663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1796" y="247921"/>
            <a:ext cx="5055596" cy="523220"/>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“Great Hunger Years” Memorials – “Skeleton Track” [Luurata]</a:t>
            </a:r>
          </a:p>
          <a:p>
            <a:pPr algn="ctr"/>
            <a:r>
              <a:rPr lang="en-GB" sz="1400" dirty="0" err="1" smtClean="0">
                <a:solidFill>
                  <a:srgbClr val="203864"/>
                </a:solidFill>
                <a:cs typeface="Times New Roman"/>
              </a:rPr>
              <a:t>Hikiä</a:t>
            </a:r>
            <a:r>
              <a:rPr lang="en-GB" sz="1400" dirty="0" smtClean="0">
                <a:solidFill>
                  <a:srgbClr val="203864"/>
                </a:solidFill>
                <a:cs typeface="Times New Roman"/>
              </a:rPr>
              <a:t> (</a:t>
            </a:r>
            <a:r>
              <a:rPr lang="en-GB" sz="1400" dirty="0" err="1" smtClean="0">
                <a:solidFill>
                  <a:srgbClr val="203864"/>
                </a:solidFill>
                <a:cs typeface="Times New Roman"/>
              </a:rPr>
              <a:t>Hausjärvi</a:t>
            </a:r>
            <a:r>
              <a:rPr lang="en-GB" sz="1400" dirty="0" smtClean="0">
                <a:solidFill>
                  <a:srgbClr val="203864"/>
                </a:solidFill>
                <a:cs typeface="Times New Roman"/>
              </a:rPr>
              <a:t>); Oitti (</a:t>
            </a:r>
            <a:r>
              <a:rPr lang="en-GB" sz="1400" dirty="0" err="1" smtClean="0">
                <a:solidFill>
                  <a:srgbClr val="203864"/>
                </a:solidFill>
                <a:cs typeface="Times New Roman"/>
              </a:rPr>
              <a:t>Hausjärvi</a:t>
            </a:r>
            <a:r>
              <a:rPr lang="en-GB" sz="1400" dirty="0" smtClean="0">
                <a:solidFill>
                  <a:srgbClr val="203864"/>
                </a:solidFill>
                <a:cs typeface="Times New Roman"/>
              </a:rPr>
              <a:t>), </a:t>
            </a:r>
            <a:r>
              <a:rPr lang="en-GB" sz="1400" dirty="0" err="1" smtClean="0">
                <a:solidFill>
                  <a:srgbClr val="203864"/>
                </a:solidFill>
                <a:cs typeface="Times New Roman"/>
              </a:rPr>
              <a:t>Uusikylä</a:t>
            </a:r>
            <a:r>
              <a:rPr lang="en-GB" sz="1400" dirty="0" smtClean="0">
                <a:solidFill>
                  <a:srgbClr val="203864"/>
                </a:solidFill>
                <a:cs typeface="Times New Roman"/>
              </a:rPr>
              <a:t> (</a:t>
            </a:r>
            <a:r>
              <a:rPr lang="en-GB" sz="1400" dirty="0" err="1" smtClean="0">
                <a:solidFill>
                  <a:srgbClr val="203864"/>
                </a:solidFill>
                <a:cs typeface="Times New Roman"/>
              </a:rPr>
              <a:t>Nastola</a:t>
            </a:r>
            <a:r>
              <a:rPr lang="en-GB" sz="1400" dirty="0" smtClean="0">
                <a:solidFill>
                  <a:srgbClr val="203864"/>
                </a:solidFill>
                <a:cs typeface="Times New Roman"/>
              </a:rPr>
              <a:t>); Lahti</a:t>
            </a:r>
            <a:endParaRPr lang="en-GB" sz="1400" dirty="0">
              <a:solidFill>
                <a:srgbClr val="203864"/>
              </a:solidFill>
              <a:cs typeface="Times New Roman"/>
            </a:endParaRPr>
          </a:p>
        </p:txBody>
      </p:sp>
      <p:pic>
        <p:nvPicPr>
          <p:cNvPr id="4" name="Picture 3" descr="Newby_Collegium_Ch10_Fig15_Lahti.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7012" y="3442948"/>
            <a:ext cx="5304988" cy="3415052"/>
          </a:xfrm>
          <a:prstGeom prst="rect">
            <a:avLst/>
          </a:prstGeom>
        </p:spPr>
      </p:pic>
      <p:pic>
        <p:nvPicPr>
          <p:cNvPr id="5" name="Picture 4" descr="Oitti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5622" y="922813"/>
            <a:ext cx="4451390" cy="5935187"/>
          </a:xfrm>
          <a:prstGeom prst="rect">
            <a:avLst/>
          </a:prstGeom>
        </p:spPr>
      </p:pic>
      <p:pic>
        <p:nvPicPr>
          <p:cNvPr id="7" name="Picture 6" descr="Uusikylä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7012" y="0"/>
            <a:ext cx="5304988" cy="3835625"/>
          </a:xfrm>
          <a:prstGeom prst="rect">
            <a:avLst/>
          </a:prstGeom>
        </p:spPr>
      </p:pic>
      <p:pic>
        <p:nvPicPr>
          <p:cNvPr id="9" name="Picture 8" descr="Hikiä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08865"/>
            <a:ext cx="2435622" cy="5949135"/>
          </a:xfrm>
          <a:prstGeom prst="rect">
            <a:avLst/>
          </a:prstGeom>
        </p:spPr>
      </p:pic>
    </p:spTree>
    <p:extLst>
      <p:ext uri="{BB962C8B-B14F-4D97-AF65-F5344CB8AC3E}">
        <p14:creationId xmlns:p14="http://schemas.microsoft.com/office/powerpoint/2010/main" val="2625250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314" y="541264"/>
            <a:ext cx="5055596" cy="1938992"/>
          </a:xfrm>
          <a:prstGeom prst="rect">
            <a:avLst/>
          </a:prstGeom>
        </p:spPr>
        <p:txBody>
          <a:bodyPr wrap="square">
            <a:spAutoFit/>
          </a:bodyPr>
          <a:lstStyle/>
          <a:p>
            <a:r>
              <a:rPr lang="en-GB" dirty="0">
                <a:solidFill>
                  <a:srgbClr val="203864"/>
                </a:solidFill>
              </a:rPr>
              <a:t>Margaret Kelleher has argued that the ‘long duration of the Irish famine makes it exceptional in international terms’, adding that the Finnish case was one of several well-known catastrophes that only lasted for a single year. </a:t>
            </a:r>
            <a:endParaRPr lang="en-GB" dirty="0" smtClean="0">
              <a:solidFill>
                <a:srgbClr val="203864"/>
              </a:solidFill>
            </a:endParaRPr>
          </a:p>
          <a:p>
            <a:pPr algn="r"/>
            <a:r>
              <a:rPr lang="en-GB" sz="1000" dirty="0" smtClean="0">
                <a:solidFill>
                  <a:srgbClr val="203864"/>
                </a:solidFill>
              </a:rPr>
              <a:t>Margaret </a:t>
            </a:r>
            <a:r>
              <a:rPr lang="en-GB" sz="1000" dirty="0">
                <a:solidFill>
                  <a:srgbClr val="203864"/>
                </a:solidFill>
              </a:rPr>
              <a:t>Kelleher, ‘The Irish Famine: History and Representation,’ in Mary McAuliffe, Katherine O’Donnell and Leeann Lane (eds.), </a:t>
            </a:r>
            <a:r>
              <a:rPr lang="en-GB" sz="1000" i="1" dirty="0">
                <a:solidFill>
                  <a:srgbClr val="203864"/>
                </a:solidFill>
              </a:rPr>
              <a:t>Palgrave Advances in Irish History</a:t>
            </a:r>
            <a:r>
              <a:rPr lang="en-GB" sz="1000" dirty="0">
                <a:solidFill>
                  <a:srgbClr val="203864"/>
                </a:solidFill>
              </a:rPr>
              <a:t> (London: Palgrave, 2009), </a:t>
            </a:r>
            <a:r>
              <a:rPr lang="en-GB" sz="1000" dirty="0" smtClean="0">
                <a:solidFill>
                  <a:srgbClr val="203864"/>
                </a:solidFill>
              </a:rPr>
              <a:t>p. 87</a:t>
            </a:r>
            <a:r>
              <a:rPr lang="en-GB" sz="1000" dirty="0">
                <a:solidFill>
                  <a:srgbClr val="203864"/>
                </a:solidFill>
              </a:rPr>
              <a:t>. </a:t>
            </a:r>
            <a:endParaRPr lang="en-US" sz="1000" dirty="0">
              <a:solidFill>
                <a:srgbClr val="203864"/>
              </a:solidFill>
            </a:endParaRPr>
          </a:p>
        </p:txBody>
      </p:sp>
      <p:sp>
        <p:nvSpPr>
          <p:cNvPr id="3" name="TextBox 2"/>
          <p:cNvSpPr txBox="1"/>
          <p:nvPr/>
        </p:nvSpPr>
        <p:spPr>
          <a:xfrm>
            <a:off x="350314" y="163254"/>
            <a:ext cx="5055596" cy="307777"/>
          </a:xfrm>
          <a:prstGeom prst="rect">
            <a:avLst/>
          </a:prstGeom>
          <a:noFill/>
          <a:ln w="38100" cmpd="sng">
            <a:solidFill>
              <a:srgbClr val="FF0000"/>
            </a:solidFill>
          </a:ln>
        </p:spPr>
        <p:txBody>
          <a:bodyPr wrap="square" rtlCol="0">
            <a:spAutoFit/>
          </a:bodyPr>
          <a:lstStyle/>
          <a:p>
            <a:pPr algn="ctr"/>
            <a:r>
              <a:rPr lang="en-GB" sz="1400" b="1" dirty="0" smtClean="0">
                <a:solidFill>
                  <a:srgbClr val="203864"/>
                </a:solidFill>
                <a:cs typeface="Times New Roman"/>
              </a:rPr>
              <a:t>When </a:t>
            </a:r>
            <a:r>
              <a:rPr lang="en-GB" sz="1400" b="1" i="1" dirty="0" smtClean="0">
                <a:solidFill>
                  <a:srgbClr val="203864"/>
                </a:solidFill>
                <a:cs typeface="Times New Roman"/>
              </a:rPr>
              <a:t>was</a:t>
            </a:r>
            <a:r>
              <a:rPr lang="en-GB" sz="1400" b="1" dirty="0" smtClean="0">
                <a:solidFill>
                  <a:srgbClr val="203864"/>
                </a:solidFill>
                <a:cs typeface="Times New Roman"/>
              </a:rPr>
              <a:t> the Great Finnish Famine?</a:t>
            </a:r>
          </a:p>
        </p:txBody>
      </p:sp>
      <p:pic>
        <p:nvPicPr>
          <p:cNvPr id="4" name="Picture 3" descr="Pihlajavesi_718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77852" y="0"/>
            <a:ext cx="5014147" cy="3760611"/>
          </a:xfrm>
          <a:prstGeom prst="rect">
            <a:avLst/>
          </a:prstGeom>
        </p:spPr>
      </p:pic>
      <p:sp>
        <p:nvSpPr>
          <p:cNvPr id="5" name="TextBox 4"/>
          <p:cNvSpPr txBox="1"/>
          <p:nvPr/>
        </p:nvSpPr>
        <p:spPr>
          <a:xfrm>
            <a:off x="7779926" y="3270478"/>
            <a:ext cx="3774290" cy="369332"/>
          </a:xfrm>
          <a:prstGeom prst="rect">
            <a:avLst/>
          </a:prstGeom>
          <a:solidFill>
            <a:schemeClr val="bg1">
              <a:alpha val="54000"/>
            </a:schemeClr>
          </a:solidFill>
        </p:spPr>
        <p:txBody>
          <a:bodyPr wrap="none" rtlCol="0">
            <a:spAutoFit/>
          </a:bodyPr>
          <a:lstStyle/>
          <a:p>
            <a:r>
              <a:rPr lang="en-GB" dirty="0" err="1" smtClean="0"/>
              <a:t>Pihlajaveden</a:t>
            </a:r>
            <a:r>
              <a:rPr lang="en-GB" dirty="0" smtClean="0"/>
              <a:t> </a:t>
            </a:r>
            <a:r>
              <a:rPr lang="en-GB" dirty="0" err="1" smtClean="0"/>
              <a:t>Erämaakirkko</a:t>
            </a:r>
            <a:r>
              <a:rPr lang="en-GB" dirty="0" smtClean="0"/>
              <a:t> 1862-1867</a:t>
            </a:r>
            <a:endParaRPr lang="en-GB" dirty="0"/>
          </a:p>
        </p:txBody>
      </p:sp>
      <p:pic>
        <p:nvPicPr>
          <p:cNvPr id="6" name="Picture 5" descr="Lohtaja_72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967794"/>
            <a:ext cx="5186941" cy="3890206"/>
          </a:xfrm>
          <a:prstGeom prst="rect">
            <a:avLst/>
          </a:prstGeom>
        </p:spPr>
      </p:pic>
      <p:sp>
        <p:nvSpPr>
          <p:cNvPr id="7" name="TextBox 6"/>
          <p:cNvSpPr txBox="1"/>
          <p:nvPr/>
        </p:nvSpPr>
        <p:spPr>
          <a:xfrm>
            <a:off x="1205672" y="6405026"/>
            <a:ext cx="1937211" cy="369332"/>
          </a:xfrm>
          <a:prstGeom prst="rect">
            <a:avLst/>
          </a:prstGeom>
          <a:solidFill>
            <a:schemeClr val="bg1">
              <a:alpha val="54000"/>
            </a:schemeClr>
          </a:solidFill>
        </p:spPr>
        <p:txBody>
          <a:bodyPr wrap="none" rtlCol="0">
            <a:spAutoFit/>
          </a:bodyPr>
          <a:lstStyle/>
          <a:p>
            <a:r>
              <a:rPr lang="en-GB" dirty="0" smtClean="0"/>
              <a:t>Lohtaja 1867-1869</a:t>
            </a:r>
            <a:endParaRPr lang="en-GB" dirty="0"/>
          </a:p>
        </p:txBody>
      </p:sp>
      <p:pic>
        <p:nvPicPr>
          <p:cNvPr id="8" name="Picture 7" descr="Tohmajärvi1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840" y="3760612"/>
            <a:ext cx="5496837" cy="3097388"/>
          </a:xfrm>
          <a:prstGeom prst="rect">
            <a:avLst/>
          </a:prstGeom>
        </p:spPr>
      </p:pic>
      <p:sp>
        <p:nvSpPr>
          <p:cNvPr id="9" name="TextBox 8"/>
          <p:cNvSpPr txBox="1"/>
          <p:nvPr/>
        </p:nvSpPr>
        <p:spPr>
          <a:xfrm>
            <a:off x="8357183" y="6432293"/>
            <a:ext cx="2300630" cy="369332"/>
          </a:xfrm>
          <a:prstGeom prst="rect">
            <a:avLst/>
          </a:prstGeom>
          <a:solidFill>
            <a:schemeClr val="bg1">
              <a:alpha val="54000"/>
            </a:schemeClr>
          </a:solidFill>
        </p:spPr>
        <p:txBody>
          <a:bodyPr wrap="none" rtlCol="0">
            <a:spAutoFit/>
          </a:bodyPr>
          <a:lstStyle/>
          <a:p>
            <a:r>
              <a:rPr lang="en-GB" dirty="0" err="1" smtClean="0"/>
              <a:t>Tohmajärvi</a:t>
            </a:r>
            <a:r>
              <a:rPr lang="en-GB" dirty="0" smtClean="0"/>
              <a:t> 1865-1868</a:t>
            </a:r>
            <a:endParaRPr lang="en-GB" dirty="0"/>
          </a:p>
        </p:txBody>
      </p:sp>
      <p:pic>
        <p:nvPicPr>
          <p:cNvPr id="10" name="Picture 9" descr="Ullava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0197" y="2967794"/>
            <a:ext cx="2917655" cy="3890206"/>
          </a:xfrm>
          <a:prstGeom prst="rect">
            <a:avLst/>
          </a:prstGeom>
        </p:spPr>
      </p:pic>
      <p:sp>
        <p:nvSpPr>
          <p:cNvPr id="11" name="TextBox 10"/>
          <p:cNvSpPr txBox="1"/>
          <p:nvPr/>
        </p:nvSpPr>
        <p:spPr>
          <a:xfrm>
            <a:off x="4848220" y="3085812"/>
            <a:ext cx="1826141" cy="369332"/>
          </a:xfrm>
          <a:prstGeom prst="rect">
            <a:avLst/>
          </a:prstGeom>
          <a:solidFill>
            <a:schemeClr val="bg1">
              <a:alpha val="54000"/>
            </a:schemeClr>
          </a:solidFill>
        </p:spPr>
        <p:txBody>
          <a:bodyPr wrap="none" rtlCol="0">
            <a:spAutoFit/>
          </a:bodyPr>
          <a:lstStyle/>
          <a:p>
            <a:r>
              <a:rPr lang="en-GB" dirty="0" err="1" smtClean="0"/>
              <a:t>Ullava</a:t>
            </a:r>
            <a:r>
              <a:rPr lang="en-GB" dirty="0" smtClean="0"/>
              <a:t> 1865-1868</a:t>
            </a:r>
            <a:endParaRPr lang="en-GB" dirty="0"/>
          </a:p>
        </p:txBody>
      </p:sp>
    </p:spTree>
    <p:extLst>
      <p:ext uri="{BB962C8B-B14F-4D97-AF65-F5344CB8AC3E}">
        <p14:creationId xmlns:p14="http://schemas.microsoft.com/office/powerpoint/2010/main" val="3555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solidFill>
                  <a:srgbClr val="8A0001"/>
                </a:solidFill>
              </a:rPr>
              <a:t>CONCLUSIONS (1)</a:t>
            </a:r>
            <a:r>
              <a:rPr lang="en-GB" dirty="0" smtClean="0"/>
              <a:t> </a:t>
            </a:r>
            <a:endParaRPr lang="en-GB" dirty="0"/>
          </a:p>
        </p:txBody>
      </p:sp>
      <p:sp>
        <p:nvSpPr>
          <p:cNvPr id="3" name="Content Placeholder 2"/>
          <p:cNvSpPr>
            <a:spLocks noGrp="1"/>
          </p:cNvSpPr>
          <p:nvPr>
            <p:ph idx="1"/>
          </p:nvPr>
        </p:nvSpPr>
        <p:spPr>
          <a:xfrm>
            <a:off x="838198" y="1513418"/>
            <a:ext cx="10515601" cy="5118804"/>
          </a:xfrm>
        </p:spPr>
        <p:txBody>
          <a:bodyPr>
            <a:normAutofit fontScale="92500" lnSpcReduction="20000"/>
          </a:bodyPr>
          <a:lstStyle/>
          <a:p>
            <a:r>
              <a:rPr lang="en-GB" dirty="0" smtClean="0">
                <a:solidFill>
                  <a:srgbClr val="203864"/>
                </a:solidFill>
              </a:rPr>
              <a:t>“No need for other memorials” – the persistent </a:t>
            </a:r>
            <a:r>
              <a:rPr lang="en-GB" dirty="0" err="1" smtClean="0">
                <a:solidFill>
                  <a:srgbClr val="203864"/>
                </a:solidFill>
              </a:rPr>
              <a:t>Fennoman</a:t>
            </a:r>
            <a:r>
              <a:rPr lang="en-GB" dirty="0" smtClean="0">
                <a:solidFill>
                  <a:srgbClr val="203864"/>
                </a:solidFill>
              </a:rPr>
              <a:t> interpretation of Finnish history. </a:t>
            </a:r>
          </a:p>
          <a:p>
            <a:pPr lvl="1"/>
            <a:r>
              <a:rPr lang="en-GB" dirty="0" smtClean="0">
                <a:solidFill>
                  <a:srgbClr val="203864"/>
                </a:solidFill>
              </a:rPr>
              <a:t>Part of a “building block” approach. Proximity of “hero graves”, and see e.g. “Hard Times” memorial at </a:t>
            </a:r>
            <a:r>
              <a:rPr lang="en-GB" dirty="0" err="1" smtClean="0">
                <a:solidFill>
                  <a:srgbClr val="203864"/>
                </a:solidFill>
              </a:rPr>
              <a:t>Asikkala</a:t>
            </a:r>
            <a:r>
              <a:rPr lang="en-GB" dirty="0" smtClean="0">
                <a:solidFill>
                  <a:srgbClr val="203864"/>
                </a:solidFill>
              </a:rPr>
              <a:t>. </a:t>
            </a:r>
          </a:p>
          <a:p>
            <a:pPr lvl="1"/>
            <a:r>
              <a:rPr lang="en-GB" dirty="0" smtClean="0">
                <a:solidFill>
                  <a:srgbClr val="203864"/>
                </a:solidFill>
              </a:rPr>
              <a:t>Recovery of population &amp; association with rural reform.</a:t>
            </a:r>
          </a:p>
          <a:p>
            <a:pPr lvl="1"/>
            <a:r>
              <a:rPr lang="en-GB" dirty="0" smtClean="0">
                <a:solidFill>
                  <a:srgbClr val="203864"/>
                </a:solidFill>
              </a:rPr>
              <a:t>A “Red” victory in 1918 would arguably have changed the memory of the famine? </a:t>
            </a:r>
          </a:p>
          <a:p>
            <a:pPr lvl="1"/>
            <a:r>
              <a:rPr lang="en-GB" dirty="0" smtClean="0">
                <a:solidFill>
                  <a:srgbClr val="203864"/>
                </a:solidFill>
              </a:rPr>
              <a:t>Any Finnish “amnesia” (Mary Daly) is usually wilful, and highly selective. </a:t>
            </a:r>
          </a:p>
          <a:p>
            <a:pPr lvl="1"/>
            <a:r>
              <a:rPr lang="en-GB" dirty="0" smtClean="0">
                <a:solidFill>
                  <a:srgbClr val="203864"/>
                </a:solidFill>
              </a:rPr>
              <a:t>In Finland the “sacred responsibility” is generally towards local victims and relatives – but their individual tales can also be absorbed into the larger national story (sacrifice). But no “other” (external or internal) as in Ireland. </a:t>
            </a:r>
          </a:p>
          <a:p>
            <a:r>
              <a:rPr lang="en-GB" dirty="0" smtClean="0">
                <a:solidFill>
                  <a:srgbClr val="203864"/>
                </a:solidFill>
              </a:rPr>
              <a:t>Capriciousness of History – Independence achieved exactly 50 years later. Civil War immediately follows.</a:t>
            </a:r>
          </a:p>
          <a:p>
            <a:pPr lvl="1"/>
            <a:r>
              <a:rPr lang="en-GB" dirty="0" smtClean="0">
                <a:solidFill>
                  <a:srgbClr val="203864"/>
                </a:solidFill>
              </a:rPr>
              <a:t>Commemoration of Famine Years always competing for attention (and funding) at notable anniversaries?   </a:t>
            </a:r>
          </a:p>
          <a:p>
            <a:pPr lvl="1"/>
            <a:r>
              <a:rPr lang="en-GB" dirty="0" smtClean="0">
                <a:solidFill>
                  <a:srgbClr val="203864"/>
                </a:solidFill>
              </a:rPr>
              <a:t>(White) Civil War Graves, Winter War, Evacuation of Karelia – all more “noble” and worthy of remembrance? </a:t>
            </a:r>
          </a:p>
          <a:p>
            <a:pPr marL="0" indent="0">
              <a:buNone/>
            </a:pPr>
            <a:endParaRPr lang="en-GB" dirty="0"/>
          </a:p>
        </p:txBody>
      </p:sp>
    </p:spTree>
    <p:extLst>
      <p:ext uri="{BB962C8B-B14F-4D97-AF65-F5344CB8AC3E}">
        <p14:creationId xmlns:p14="http://schemas.microsoft.com/office/powerpoint/2010/main" val="4226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solidFill>
                  <a:srgbClr val="8A0001"/>
                </a:solidFill>
              </a:rPr>
              <a:t>CONCLUSIONS (2)</a:t>
            </a:r>
            <a:r>
              <a:rPr lang="en-GB" dirty="0" smtClean="0"/>
              <a:t> </a:t>
            </a:r>
            <a:endParaRPr lang="en-GB" dirty="0"/>
          </a:p>
        </p:txBody>
      </p:sp>
      <p:sp>
        <p:nvSpPr>
          <p:cNvPr id="3" name="Content Placeholder 2"/>
          <p:cNvSpPr>
            <a:spLocks noGrp="1"/>
          </p:cNvSpPr>
          <p:nvPr>
            <p:ph idx="1"/>
          </p:nvPr>
        </p:nvSpPr>
        <p:spPr>
          <a:xfrm>
            <a:off x="838198" y="1513418"/>
            <a:ext cx="10515601" cy="5118804"/>
          </a:xfrm>
        </p:spPr>
        <p:txBody>
          <a:bodyPr>
            <a:normAutofit fontScale="85000" lnSpcReduction="20000"/>
          </a:bodyPr>
          <a:lstStyle/>
          <a:p>
            <a:r>
              <a:rPr lang="en-GB" dirty="0" smtClean="0">
                <a:solidFill>
                  <a:srgbClr val="203864"/>
                </a:solidFill>
              </a:rPr>
              <a:t>“Sliding towards calamity” – local interpretations of the length of the crisis (1862-1869). </a:t>
            </a:r>
          </a:p>
          <a:p>
            <a:pPr lvl="1"/>
            <a:r>
              <a:rPr lang="en-GB" dirty="0" smtClean="0">
                <a:solidFill>
                  <a:srgbClr val="203864"/>
                </a:solidFill>
              </a:rPr>
              <a:t>Here the memorials are like pixels in an old TV set, creating a larger picture?</a:t>
            </a:r>
          </a:p>
          <a:p>
            <a:pPr lvl="1"/>
            <a:r>
              <a:rPr lang="en-GB" dirty="0" smtClean="0">
                <a:solidFill>
                  <a:srgbClr val="203864"/>
                </a:solidFill>
              </a:rPr>
              <a:t>Role of the state church: ambiguous? Maintaining memory – and overwhelmingly the main sites for these memorials - but also preaching acceptance of hardship as part of national identity. Highlights the “power of God”.</a:t>
            </a:r>
          </a:p>
          <a:p>
            <a:pPr lvl="1"/>
            <a:r>
              <a:rPr lang="en-GB" dirty="0" smtClean="0">
                <a:solidFill>
                  <a:srgbClr val="203864"/>
                </a:solidFill>
              </a:rPr>
              <a:t>Subsuming local experience beneath a national-level narrative.   </a:t>
            </a:r>
          </a:p>
          <a:p>
            <a:r>
              <a:rPr lang="en-GB" dirty="0" smtClean="0">
                <a:solidFill>
                  <a:srgbClr val="203864"/>
                </a:solidFill>
              </a:rPr>
              <a:t>Ireland: significant change in emphasis post-1997.  </a:t>
            </a:r>
          </a:p>
          <a:p>
            <a:pPr lvl="1"/>
            <a:r>
              <a:rPr lang="en-GB" dirty="0" smtClean="0">
                <a:solidFill>
                  <a:srgbClr val="203864"/>
                </a:solidFill>
              </a:rPr>
              <a:t>Vigorous memorialisation among Irish communities outside of Ireland (absent in Finnish case). </a:t>
            </a:r>
          </a:p>
          <a:p>
            <a:pPr lvl="1"/>
            <a:r>
              <a:rPr lang="en-GB" dirty="0" smtClean="0">
                <a:solidFill>
                  <a:srgbClr val="203864"/>
                </a:solidFill>
              </a:rPr>
              <a:t>Previously it had also been suggested that Ireland suffered from “famine amnesia”. </a:t>
            </a:r>
          </a:p>
          <a:p>
            <a:pPr lvl="1"/>
            <a:r>
              <a:rPr lang="en-GB" dirty="0" smtClean="0">
                <a:solidFill>
                  <a:srgbClr val="203864"/>
                </a:solidFill>
              </a:rPr>
              <a:t>Blair apology / GFA Context</a:t>
            </a:r>
          </a:p>
          <a:p>
            <a:pPr lvl="1"/>
            <a:r>
              <a:rPr lang="en-GB" dirty="0" smtClean="0">
                <a:solidFill>
                  <a:srgbClr val="203864"/>
                </a:solidFill>
              </a:rPr>
              <a:t>Association with other “oppressed” peoples and contemporary famines, but also with historical calamities such as the Holocaust and the Ukrainian </a:t>
            </a:r>
            <a:r>
              <a:rPr lang="en-GB" dirty="0" err="1" smtClean="0">
                <a:solidFill>
                  <a:srgbClr val="203864"/>
                </a:solidFill>
              </a:rPr>
              <a:t>Holodomor</a:t>
            </a:r>
            <a:r>
              <a:rPr lang="en-GB" dirty="0" smtClean="0">
                <a:solidFill>
                  <a:srgbClr val="203864"/>
                </a:solidFill>
              </a:rPr>
              <a:t>. </a:t>
            </a:r>
          </a:p>
          <a:p>
            <a:r>
              <a:rPr lang="en-GB" dirty="0" smtClean="0">
                <a:solidFill>
                  <a:srgbClr val="203864"/>
                </a:solidFill>
              </a:rPr>
              <a:t>For an Irish nationalist, a “famine” could not be caused by nature alone; for a Finnish nationalist, “nature” was the main cause. The extent of self-government in Finland is a key factor in the differences in commemoration.  </a:t>
            </a:r>
          </a:p>
          <a:p>
            <a:pPr marL="0" indent="0">
              <a:buNone/>
            </a:pPr>
            <a:endParaRPr lang="en-GB" dirty="0"/>
          </a:p>
        </p:txBody>
      </p:sp>
    </p:spTree>
    <p:extLst>
      <p:ext uri="{BB962C8B-B14F-4D97-AF65-F5344CB8AC3E}">
        <p14:creationId xmlns:p14="http://schemas.microsoft.com/office/powerpoint/2010/main" val="21892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0-01 at 12.09.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876701" cy="6858000"/>
          </a:xfrm>
          <a:prstGeom prst="rect">
            <a:avLst/>
          </a:prstGeom>
        </p:spPr>
      </p:pic>
    </p:spTree>
    <p:extLst>
      <p:ext uri="{BB962C8B-B14F-4D97-AF65-F5344CB8AC3E}">
        <p14:creationId xmlns:p14="http://schemas.microsoft.com/office/powerpoint/2010/main" val="37863105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9B7E1-EB78-4D22-B4D8-4F249F601684}"/>
              </a:ext>
            </a:extLst>
          </p:cNvPr>
          <p:cNvSpPr>
            <a:spLocks noGrp="1"/>
          </p:cNvSpPr>
          <p:nvPr>
            <p:ph type="title"/>
          </p:nvPr>
        </p:nvSpPr>
        <p:spPr>
          <a:xfrm>
            <a:off x="443906" y="372709"/>
            <a:ext cx="6781896" cy="1325563"/>
          </a:xfrm>
        </p:spPr>
        <p:txBody>
          <a:bodyPr>
            <a:normAutofit/>
          </a:bodyPr>
          <a:lstStyle/>
          <a:p>
            <a:pPr algn="ctr"/>
            <a:r>
              <a:rPr lang="en-US" sz="4000" b="1" dirty="0">
                <a:solidFill>
                  <a:srgbClr val="8A0001"/>
                </a:solidFill>
              </a:rPr>
              <a:t/>
            </a:r>
            <a:br>
              <a:rPr lang="en-US" sz="4000" b="1" dirty="0">
                <a:solidFill>
                  <a:srgbClr val="8A0001"/>
                </a:solidFill>
              </a:rPr>
            </a:br>
            <a:r>
              <a:rPr lang="en-US" sz="4000" b="1" i="1" dirty="0" smtClean="0">
                <a:solidFill>
                  <a:srgbClr val="8A0001"/>
                </a:solidFill>
              </a:rPr>
              <a:t>Select Bibliography</a:t>
            </a:r>
            <a:endParaRPr lang="en-IE" sz="4000" dirty="0"/>
          </a:p>
        </p:txBody>
      </p:sp>
      <p:sp>
        <p:nvSpPr>
          <p:cNvPr id="3" name="Content Placeholder 2">
            <a:extLst>
              <a:ext uri="{FF2B5EF4-FFF2-40B4-BE49-F238E27FC236}">
                <a16:creationId xmlns:a16="http://schemas.microsoft.com/office/drawing/2014/main" xmlns="" id="{DA22138D-B207-4B06-B33B-91D49FCB6F35}"/>
              </a:ext>
            </a:extLst>
          </p:cNvPr>
          <p:cNvSpPr>
            <a:spLocks noGrp="1"/>
          </p:cNvSpPr>
          <p:nvPr>
            <p:ph sz="half" idx="4294967295"/>
          </p:nvPr>
        </p:nvSpPr>
        <p:spPr>
          <a:xfrm>
            <a:off x="443906" y="1541123"/>
            <a:ext cx="6781896" cy="5128859"/>
          </a:xfrm>
        </p:spPr>
        <p:txBody>
          <a:bodyPr>
            <a:normAutofit/>
          </a:bodyPr>
          <a:lstStyle/>
          <a:p>
            <a:pPr marL="0" indent="0" algn="just">
              <a:buNone/>
            </a:pPr>
            <a:r>
              <a:rPr lang="en-IE" sz="1600" b="1" dirty="0" smtClean="0">
                <a:latin typeface="Times New Roman"/>
                <a:cs typeface="Times New Roman"/>
              </a:rPr>
              <a:t>Articles:</a:t>
            </a:r>
            <a:endParaRPr lang="en-IE" sz="1600" b="1" dirty="0">
              <a:latin typeface="Times New Roman"/>
              <a:cs typeface="Times New Roman"/>
            </a:endParaRPr>
          </a:p>
          <a:p>
            <a:pPr algn="just"/>
            <a:r>
              <a:rPr lang="en-IE" sz="1400" dirty="0" smtClean="0">
                <a:latin typeface="Times New Roman"/>
                <a:cs typeface="Times New Roman"/>
              </a:rPr>
              <a:t>Andrew G. Newby, “‘Acting in their appropriate and wanted sphere’: the Society of Friends and Famine in Ireland and Finland, c. 1845-68”, in C. Kinealy, P. Fitzgerald &amp; G. Moran (eds), </a:t>
            </a:r>
            <a:r>
              <a:rPr lang="en-IE" sz="1400" i="1" dirty="0" smtClean="0">
                <a:latin typeface="Times New Roman"/>
                <a:cs typeface="Times New Roman"/>
              </a:rPr>
              <a:t>Irish Hunger &amp; Emigration: Myth, Memory and Memorialization </a:t>
            </a:r>
            <a:r>
              <a:rPr lang="en-IE" sz="1400" dirty="0" smtClean="0">
                <a:latin typeface="Times New Roman"/>
                <a:cs typeface="Times New Roman"/>
              </a:rPr>
              <a:t>(Quinnipiac, Quinnipiac UP, 2015), pp. 107-20, 190.   </a:t>
            </a:r>
          </a:p>
          <a:p>
            <a:pPr algn="just"/>
            <a:r>
              <a:rPr lang="en-IE" sz="1400" dirty="0" smtClean="0">
                <a:latin typeface="Times New Roman"/>
                <a:cs typeface="Times New Roman"/>
              </a:rPr>
              <a:t>Andrew G. Newby, “Finland’s ‘Great Hunger Years’ Memorials: A Sesquicentennial Report”, in Andrew G. Newby (ed.), </a:t>
            </a:r>
            <a:r>
              <a:rPr lang="en-IE" sz="1400" i="1" dirty="0" smtClean="0">
                <a:latin typeface="Times New Roman"/>
                <a:cs typeface="Times New Roman"/>
              </a:rPr>
              <a:t>“The Enormous Failure of Nature”: Famine and Society in the Nineteenth Century </a:t>
            </a:r>
            <a:r>
              <a:rPr lang="en-IE" sz="1400" dirty="0" smtClean="0">
                <a:latin typeface="Times New Roman"/>
                <a:cs typeface="Times New Roman"/>
              </a:rPr>
              <a:t>(Helsinki: CollEgium, 2017), pp. 173-214.   </a:t>
            </a:r>
            <a:endParaRPr lang="en-IE" sz="1400" dirty="0">
              <a:latin typeface="Times New Roman"/>
              <a:cs typeface="Times New Roman"/>
            </a:endParaRPr>
          </a:p>
          <a:p>
            <a:pPr algn="just"/>
            <a:r>
              <a:rPr lang="en-IE" sz="1400" dirty="0" smtClean="0">
                <a:latin typeface="Times New Roman"/>
                <a:cs typeface="Times New Roman"/>
              </a:rPr>
              <a:t>Andrew G. Newby, “Overcoming Amnesia? Memorializing Finland’s ‘Great Hunger Years’, in M. Corporaal, O. Frawley &amp; E. Mark-Fitzgerald (eds), </a:t>
            </a:r>
            <a:r>
              <a:rPr lang="en-IE" sz="1400" i="1" dirty="0" smtClean="0">
                <a:latin typeface="Times New Roman"/>
                <a:cs typeface="Times New Roman"/>
              </a:rPr>
              <a:t>The Great Irish Famine: Visual and Material Culture</a:t>
            </a:r>
            <a:r>
              <a:rPr lang="en-IE" sz="1400" dirty="0" smtClean="0">
                <a:latin typeface="Times New Roman"/>
                <a:cs typeface="Times New Roman"/>
              </a:rPr>
              <a:t> (Liverpool: Liverpool UP, 2018), pp. 183-206. </a:t>
            </a:r>
            <a:endParaRPr lang="en-IE" sz="1400" dirty="0">
              <a:latin typeface="Times New Roman"/>
              <a:cs typeface="Times New Roman"/>
            </a:endParaRPr>
          </a:p>
          <a:p>
            <a:pPr marL="0" indent="0" algn="just">
              <a:buNone/>
            </a:pPr>
            <a:endParaRPr lang="en-IE" sz="1400" dirty="0" smtClean="0">
              <a:latin typeface="Times New Roman"/>
              <a:cs typeface="Times New Roman"/>
            </a:endParaRPr>
          </a:p>
          <a:p>
            <a:pPr marL="0" indent="0" algn="just">
              <a:buNone/>
            </a:pPr>
            <a:r>
              <a:rPr lang="en-IE" sz="1600" b="1" dirty="0" smtClean="0">
                <a:latin typeface="Times New Roman"/>
                <a:cs typeface="Times New Roman"/>
              </a:rPr>
              <a:t>Blog:</a:t>
            </a:r>
            <a:r>
              <a:rPr lang="en-IE" sz="1600" dirty="0" smtClean="0">
                <a:latin typeface="Times New Roman"/>
                <a:cs typeface="Times New Roman"/>
              </a:rPr>
              <a:t> </a:t>
            </a:r>
            <a:r>
              <a:rPr lang="en-IE" sz="1400" dirty="0" smtClean="0">
                <a:latin typeface="Times New Roman"/>
                <a:cs typeface="Times New Roman"/>
                <a:hlinkClick r:id="rId2"/>
              </a:rPr>
              <a:t>http://www.katovuodet1860.wordpress.com</a:t>
            </a:r>
            <a:endParaRPr lang="en-IE" sz="1400" dirty="0">
              <a:latin typeface="Times New Roman"/>
              <a:cs typeface="Times New Roman"/>
            </a:endParaRPr>
          </a:p>
          <a:p>
            <a:pPr marL="0" indent="0" algn="just">
              <a:buNone/>
            </a:pPr>
            <a:r>
              <a:rPr lang="en-IE" sz="1600" b="1" dirty="0" smtClean="0">
                <a:latin typeface="Times New Roman"/>
                <a:cs typeface="Times New Roman"/>
              </a:rPr>
              <a:t>Instagram: </a:t>
            </a:r>
            <a:r>
              <a:rPr lang="en-IE" sz="1400" dirty="0" smtClean="0">
                <a:latin typeface="Times New Roman"/>
                <a:cs typeface="Times New Roman"/>
              </a:rPr>
              <a:t>@finnishfaminememorials</a:t>
            </a:r>
            <a:endParaRPr lang="en-IE" sz="1400" dirty="0">
              <a:latin typeface="Times New Roman"/>
              <a:cs typeface="Times New Roman"/>
            </a:endParaRPr>
          </a:p>
          <a:p>
            <a:pPr marL="0" indent="0" algn="just">
              <a:buNone/>
            </a:pPr>
            <a:r>
              <a:rPr lang="en-IE" sz="1600" b="1" dirty="0" smtClean="0">
                <a:latin typeface="Times New Roman"/>
                <a:cs typeface="Times New Roman"/>
              </a:rPr>
              <a:t>Videos &amp; Documentaries:</a:t>
            </a:r>
          </a:p>
          <a:p>
            <a:pPr algn="just"/>
            <a:r>
              <a:rPr lang="en-IE" sz="1400" dirty="0" smtClean="0">
                <a:latin typeface="Times New Roman"/>
                <a:cs typeface="Times New Roman"/>
              </a:rPr>
              <a:t>“The Finnish Famine Has Not Been Forgotten” [Academy of Finland]</a:t>
            </a:r>
            <a:endParaRPr lang="en-IE" sz="1400" dirty="0">
              <a:latin typeface="Times New Roman"/>
              <a:cs typeface="Times New Roman"/>
            </a:endParaRPr>
          </a:p>
          <a:p>
            <a:pPr algn="just"/>
            <a:r>
              <a:rPr lang="en-IE" sz="1400" dirty="0" smtClean="0">
                <a:latin typeface="Times New Roman"/>
                <a:cs typeface="Times New Roman"/>
              </a:rPr>
              <a:t>“Looking For Monuments of Famine” [University of Helsinki  / Unitube]</a:t>
            </a:r>
          </a:p>
          <a:p>
            <a:pPr algn="just"/>
            <a:r>
              <a:rPr lang="en-IE" sz="1400" dirty="0" smtClean="0">
                <a:latin typeface="Times New Roman"/>
                <a:cs typeface="Times New Roman"/>
              </a:rPr>
              <a:t>“On The Trail of Famine Memorials in Finland” [YLE Areena]</a:t>
            </a:r>
            <a:endParaRPr lang="en-IE" sz="1400" dirty="0">
              <a:latin typeface="Times New Roman"/>
              <a:cs typeface="Times New Roman"/>
            </a:endParaRPr>
          </a:p>
        </p:txBody>
      </p:sp>
      <p:pic>
        <p:nvPicPr>
          <p:cNvPr id="5" name="Picture 4" descr="Screen Shot 2018-09-30 at 20.04.4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38006" y="0"/>
            <a:ext cx="4653994" cy="6858000"/>
          </a:xfrm>
          <a:prstGeom prst="rect">
            <a:avLst/>
          </a:prstGeom>
        </p:spPr>
      </p:pic>
    </p:spTree>
    <p:extLst>
      <p:ext uri="{BB962C8B-B14F-4D97-AF65-F5344CB8AC3E}">
        <p14:creationId xmlns:p14="http://schemas.microsoft.com/office/powerpoint/2010/main" val="1338189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merinta copy.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3" y="868020"/>
            <a:ext cx="12192000" cy="5593740"/>
          </a:xfrm>
          <a:prstGeom prst="rect">
            <a:avLst/>
          </a:prstGeom>
        </p:spPr>
      </p:pic>
      <p:sp>
        <p:nvSpPr>
          <p:cNvPr id="3" name="TextBox 2"/>
          <p:cNvSpPr txBox="1"/>
          <p:nvPr/>
        </p:nvSpPr>
        <p:spPr>
          <a:xfrm rot="5400000">
            <a:off x="9348024" y="3617785"/>
            <a:ext cx="5380174" cy="307777"/>
          </a:xfrm>
          <a:prstGeom prst="rect">
            <a:avLst/>
          </a:prstGeom>
          <a:noFill/>
        </p:spPr>
        <p:txBody>
          <a:bodyPr wrap="none" rtlCol="0">
            <a:spAutoFit/>
          </a:bodyPr>
          <a:lstStyle/>
          <a:p>
            <a:r>
              <a:rPr lang="en-GB" sz="1400" dirty="0" smtClean="0">
                <a:solidFill>
                  <a:srgbClr val="FF0000"/>
                </a:solidFill>
              </a:rPr>
              <a:t>Illustration by </a:t>
            </a:r>
            <a:r>
              <a:rPr lang="en-GB" sz="1400" dirty="0" err="1" smtClean="0">
                <a:solidFill>
                  <a:srgbClr val="FF0000"/>
                </a:solidFill>
              </a:rPr>
              <a:t>Olavi</a:t>
            </a:r>
            <a:r>
              <a:rPr lang="en-GB" sz="1400" dirty="0" smtClean="0">
                <a:solidFill>
                  <a:srgbClr val="FF0000"/>
                </a:solidFill>
              </a:rPr>
              <a:t> </a:t>
            </a:r>
            <a:r>
              <a:rPr lang="en-GB" sz="1400" dirty="0" err="1" smtClean="0">
                <a:solidFill>
                  <a:srgbClr val="FF0000"/>
                </a:solidFill>
              </a:rPr>
              <a:t>Hurmerinta</a:t>
            </a:r>
            <a:r>
              <a:rPr lang="en-GB" sz="1400" dirty="0">
                <a:solidFill>
                  <a:srgbClr val="FF0000"/>
                </a:solidFill>
              </a:rPr>
              <a:t>.</a:t>
            </a:r>
            <a:r>
              <a:rPr lang="en-GB" sz="1400" dirty="0" smtClean="0">
                <a:solidFill>
                  <a:srgbClr val="FF0000"/>
                </a:solidFill>
              </a:rPr>
              <a:t> </a:t>
            </a:r>
            <a:r>
              <a:rPr lang="en-GB" sz="1400" i="1" dirty="0" err="1" smtClean="0">
                <a:solidFill>
                  <a:srgbClr val="FF0000"/>
                </a:solidFill>
              </a:rPr>
              <a:t>Maaseudun</a:t>
            </a:r>
            <a:r>
              <a:rPr lang="en-GB" sz="1400" i="1" dirty="0" smtClean="0">
                <a:solidFill>
                  <a:srgbClr val="FF0000"/>
                </a:solidFill>
              </a:rPr>
              <a:t> </a:t>
            </a:r>
            <a:r>
              <a:rPr lang="en-GB" sz="1400" i="1" dirty="0" err="1" smtClean="0">
                <a:solidFill>
                  <a:srgbClr val="FF0000"/>
                </a:solidFill>
              </a:rPr>
              <a:t>Tulevaisuus</a:t>
            </a:r>
            <a:r>
              <a:rPr lang="en-GB" sz="1400" dirty="0" smtClean="0">
                <a:solidFill>
                  <a:srgbClr val="FF0000"/>
                </a:solidFill>
              </a:rPr>
              <a:t>, 16 Mar. 1950</a:t>
            </a:r>
            <a:endParaRPr lang="en-GB" sz="1400" dirty="0">
              <a:solidFill>
                <a:srgbClr val="FF0000"/>
              </a:solidFill>
            </a:endParaRPr>
          </a:p>
        </p:txBody>
      </p:sp>
      <p:sp>
        <p:nvSpPr>
          <p:cNvPr id="4" name="TextBox 3"/>
          <p:cNvSpPr txBox="1"/>
          <p:nvPr/>
        </p:nvSpPr>
        <p:spPr>
          <a:xfrm>
            <a:off x="538652" y="157753"/>
            <a:ext cx="11125027" cy="523220"/>
          </a:xfrm>
          <a:prstGeom prst="rect">
            <a:avLst/>
          </a:prstGeom>
          <a:noFill/>
        </p:spPr>
        <p:txBody>
          <a:bodyPr wrap="square" rtlCol="0">
            <a:spAutoFit/>
          </a:bodyPr>
          <a:lstStyle/>
          <a:p>
            <a:pPr algn="ctr"/>
            <a:r>
              <a:rPr lang="en-US" sz="2800" i="1" dirty="0" smtClean="0">
                <a:solidFill>
                  <a:srgbClr val="800000"/>
                </a:solidFill>
                <a:cs typeface="Cambria"/>
              </a:rPr>
              <a:t>The Great Finnish Famine: Causes and Contexts</a:t>
            </a:r>
            <a:endParaRPr lang="en-US" sz="2800" i="1" dirty="0">
              <a:solidFill>
                <a:srgbClr val="800000"/>
              </a:solidFill>
              <a:cs typeface="Cambria"/>
            </a:endParaRPr>
          </a:p>
        </p:txBody>
      </p:sp>
      <p:sp>
        <p:nvSpPr>
          <p:cNvPr id="5" name="TextBox 4"/>
          <p:cNvSpPr txBox="1"/>
          <p:nvPr/>
        </p:nvSpPr>
        <p:spPr>
          <a:xfrm>
            <a:off x="365760" y="1117853"/>
            <a:ext cx="11430000" cy="5022915"/>
          </a:xfrm>
          <a:prstGeom prst="rect">
            <a:avLst/>
          </a:prstGeom>
          <a:solidFill>
            <a:srgbClr val="FFFFFF">
              <a:alpha val="82000"/>
            </a:srgbClr>
          </a:solidFill>
        </p:spPr>
        <p:txBody>
          <a:bodyPr wrap="square" rtlCol="0">
            <a:spAutoFit/>
          </a:bodyPr>
          <a:lstStyle/>
          <a:p>
            <a:pPr marL="285750" indent="-285750">
              <a:lnSpc>
                <a:spcPct val="120000"/>
              </a:lnSpc>
              <a:buFont typeface="Arial"/>
              <a:buChar char="•"/>
            </a:pPr>
            <a:r>
              <a:rPr lang="en-IE" b="1" dirty="0" smtClean="0">
                <a:solidFill>
                  <a:srgbClr val="203864"/>
                </a:solidFill>
              </a:rPr>
              <a:t>1809: </a:t>
            </a:r>
            <a:r>
              <a:rPr lang="en-IE" dirty="0" smtClean="0">
                <a:solidFill>
                  <a:srgbClr val="203864"/>
                </a:solidFill>
              </a:rPr>
              <a:t>Finland becomes an autonomous “Grand Duchy” within the Russian Empire, after centuries as part of the Swedish Kingdom. “Swedish” civil society (laws, religion, language) remains as before. </a:t>
            </a:r>
          </a:p>
          <a:p>
            <a:pPr marL="285750" indent="-285750">
              <a:lnSpc>
                <a:spcPct val="120000"/>
              </a:lnSpc>
              <a:buFont typeface="Arial"/>
              <a:buChar char="•"/>
            </a:pPr>
            <a:r>
              <a:rPr lang="en-IE" b="1" dirty="0" smtClean="0">
                <a:solidFill>
                  <a:srgbClr val="203864"/>
                </a:solidFill>
              </a:rPr>
              <a:t>1812: </a:t>
            </a:r>
            <a:r>
              <a:rPr lang="en-IE" dirty="0" smtClean="0">
                <a:solidFill>
                  <a:srgbClr val="203864"/>
                </a:solidFill>
              </a:rPr>
              <a:t>Helsinki replaces Turku as capital city. Bank of Finland established. </a:t>
            </a:r>
            <a:r>
              <a:rPr lang="en-IE" b="1" dirty="0" smtClean="0">
                <a:solidFill>
                  <a:srgbClr val="203864"/>
                </a:solidFill>
              </a:rPr>
              <a:t>1828: </a:t>
            </a:r>
            <a:r>
              <a:rPr lang="en-IE" dirty="0" smtClean="0">
                <a:solidFill>
                  <a:srgbClr val="203864"/>
                </a:solidFill>
              </a:rPr>
              <a:t>University moved from Turku -&gt; Helsinki.</a:t>
            </a:r>
            <a:r>
              <a:rPr lang="en-IE" i="1" dirty="0" smtClean="0">
                <a:solidFill>
                  <a:srgbClr val="203864"/>
                </a:solidFill>
              </a:rPr>
              <a:t> (counterfactual comparison? – Napoleon wins in 1815, Irish promoted over English, everything moved to Cork</a:t>
            </a:r>
            <a:r>
              <a:rPr lang="is-IS" i="1" dirty="0" smtClean="0">
                <a:solidFill>
                  <a:srgbClr val="203864"/>
                </a:solidFill>
              </a:rPr>
              <a:t>…</a:t>
            </a:r>
            <a:r>
              <a:rPr lang="en-IE" i="1" dirty="0" smtClean="0">
                <a:solidFill>
                  <a:srgbClr val="203864"/>
                </a:solidFill>
              </a:rPr>
              <a:t>)</a:t>
            </a:r>
          </a:p>
          <a:p>
            <a:pPr marL="285750" indent="-285750">
              <a:lnSpc>
                <a:spcPct val="120000"/>
              </a:lnSpc>
              <a:buFont typeface="Arial"/>
              <a:buChar char="•"/>
            </a:pPr>
            <a:endParaRPr lang="en-IE" dirty="0" smtClean="0">
              <a:solidFill>
                <a:srgbClr val="203864"/>
              </a:solidFill>
            </a:endParaRPr>
          </a:p>
          <a:p>
            <a:pPr marL="285750" indent="-285750">
              <a:lnSpc>
                <a:spcPct val="120000"/>
              </a:lnSpc>
              <a:buFont typeface="Arial"/>
              <a:buChar char="•"/>
            </a:pPr>
            <a:r>
              <a:rPr lang="en-IE" dirty="0" smtClean="0">
                <a:solidFill>
                  <a:srgbClr val="203864"/>
                </a:solidFill>
              </a:rPr>
              <a:t>During these years, there is a slow, “top-down” growth of a distinct Finnish national identity (encapsulated as </a:t>
            </a:r>
            <a:r>
              <a:rPr lang="en-IE" i="1" dirty="0" smtClean="0">
                <a:solidFill>
                  <a:srgbClr val="203864"/>
                </a:solidFill>
              </a:rPr>
              <a:t>“Swedes we are no longer, Russians we will never become, therefore let us be Finns!”</a:t>
            </a:r>
            <a:r>
              <a:rPr lang="en-IE" dirty="0" smtClean="0">
                <a:solidFill>
                  <a:srgbClr val="203864"/>
                </a:solidFill>
              </a:rPr>
              <a:t>), and increase in interest in the Finnish language. </a:t>
            </a:r>
          </a:p>
          <a:p>
            <a:pPr marL="285750" indent="-285750">
              <a:lnSpc>
                <a:spcPct val="120000"/>
              </a:lnSpc>
              <a:buFont typeface="Arial"/>
              <a:buChar char="•"/>
            </a:pPr>
            <a:r>
              <a:rPr lang="en-IE" dirty="0" smtClean="0">
                <a:solidFill>
                  <a:srgbClr val="203864"/>
                </a:solidFill>
              </a:rPr>
              <a:t>International trade increases (e.g. establishment (</a:t>
            </a:r>
            <a:r>
              <a:rPr lang="en-IE" b="1" dirty="0" smtClean="0">
                <a:solidFill>
                  <a:srgbClr val="203864"/>
                </a:solidFill>
              </a:rPr>
              <a:t>1820</a:t>
            </a:r>
            <a:r>
              <a:rPr lang="en-IE" dirty="0" smtClean="0">
                <a:solidFill>
                  <a:srgbClr val="203864"/>
                </a:solidFill>
              </a:rPr>
              <a:t>) of Tampere by James Finlayson, Quaker Scot.)</a:t>
            </a:r>
          </a:p>
          <a:p>
            <a:pPr marL="285750" indent="-285750">
              <a:lnSpc>
                <a:spcPct val="120000"/>
              </a:lnSpc>
              <a:buFont typeface="Arial"/>
              <a:buChar char="•"/>
            </a:pPr>
            <a:r>
              <a:rPr lang="en-IE" dirty="0" smtClean="0">
                <a:solidFill>
                  <a:srgbClr val="203864"/>
                </a:solidFill>
              </a:rPr>
              <a:t>Internal shift in economic actvity from west coast to south coast. </a:t>
            </a:r>
          </a:p>
          <a:p>
            <a:pPr marL="285750" indent="-285750">
              <a:lnSpc>
                <a:spcPct val="120000"/>
              </a:lnSpc>
              <a:buFont typeface="Arial"/>
              <a:buChar char="•"/>
            </a:pPr>
            <a:r>
              <a:rPr lang="en-IE" dirty="0" smtClean="0">
                <a:solidFill>
                  <a:srgbClr val="203864"/>
                </a:solidFill>
              </a:rPr>
              <a:t>St. Petersburg accepts autonomy -- moving away from Sweden, not making any claims on the imperial treasury. </a:t>
            </a:r>
          </a:p>
          <a:p>
            <a:pPr marL="285750" indent="-285750">
              <a:lnSpc>
                <a:spcPct val="120000"/>
              </a:lnSpc>
              <a:buFont typeface="Arial"/>
              <a:buChar char="•"/>
            </a:pPr>
            <a:r>
              <a:rPr lang="en-IE" dirty="0" smtClean="0">
                <a:solidFill>
                  <a:srgbClr val="203864"/>
                </a:solidFill>
              </a:rPr>
              <a:t>Finnish language, </a:t>
            </a:r>
            <a:r>
              <a:rPr lang="en-IE" i="1" dirty="0" smtClean="0">
                <a:solidFill>
                  <a:srgbClr val="203864"/>
                </a:solidFill>
              </a:rPr>
              <a:t>omavaraisuus</a:t>
            </a:r>
            <a:r>
              <a:rPr lang="en-IE" dirty="0" smtClean="0">
                <a:solidFill>
                  <a:srgbClr val="203864"/>
                </a:solidFill>
              </a:rPr>
              <a:t> (self-sufficiency) and </a:t>
            </a:r>
            <a:r>
              <a:rPr lang="en-IE" i="1" dirty="0" smtClean="0">
                <a:solidFill>
                  <a:srgbClr val="203864"/>
                </a:solidFill>
              </a:rPr>
              <a:t>sivistys</a:t>
            </a:r>
            <a:r>
              <a:rPr lang="en-IE" dirty="0" smtClean="0">
                <a:solidFill>
                  <a:srgbClr val="203864"/>
                </a:solidFill>
              </a:rPr>
              <a:t> (education) become the key planks of the Finns’ national identity.</a:t>
            </a:r>
            <a:r>
              <a:rPr lang="en-IE" i="1" dirty="0" smtClean="0">
                <a:solidFill>
                  <a:srgbClr val="203864"/>
                </a:solidFill>
              </a:rPr>
              <a:t> Kalevala </a:t>
            </a:r>
            <a:r>
              <a:rPr lang="en-IE" dirty="0" smtClean="0">
                <a:solidFill>
                  <a:srgbClr val="203864"/>
                </a:solidFill>
              </a:rPr>
              <a:t>published in</a:t>
            </a:r>
            <a:r>
              <a:rPr lang="en-IE" b="1" dirty="0" smtClean="0">
                <a:solidFill>
                  <a:srgbClr val="203864"/>
                </a:solidFill>
              </a:rPr>
              <a:t> 1835</a:t>
            </a:r>
            <a:r>
              <a:rPr lang="en-IE" dirty="0" smtClean="0">
                <a:solidFill>
                  <a:srgbClr val="203864"/>
                </a:solidFill>
              </a:rPr>
              <a:t>.  </a:t>
            </a:r>
          </a:p>
          <a:p>
            <a:pPr marL="285750" indent="-285750">
              <a:buFont typeface="Arial"/>
              <a:buChar char="•"/>
            </a:pPr>
            <a:endParaRPr lang="en-IE" dirty="0" smtClean="0"/>
          </a:p>
        </p:txBody>
      </p:sp>
    </p:spTree>
    <p:extLst>
      <p:ext uri="{BB962C8B-B14F-4D97-AF65-F5344CB8AC3E}">
        <p14:creationId xmlns:p14="http://schemas.microsoft.com/office/powerpoint/2010/main" val="12645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merinta copy.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3" y="868020"/>
            <a:ext cx="12192000" cy="5593740"/>
          </a:xfrm>
          <a:prstGeom prst="rect">
            <a:avLst/>
          </a:prstGeom>
        </p:spPr>
      </p:pic>
      <p:sp>
        <p:nvSpPr>
          <p:cNvPr id="3" name="TextBox 2"/>
          <p:cNvSpPr txBox="1"/>
          <p:nvPr/>
        </p:nvSpPr>
        <p:spPr>
          <a:xfrm rot="5400000">
            <a:off x="9348024" y="3536552"/>
            <a:ext cx="5380174" cy="307777"/>
          </a:xfrm>
          <a:prstGeom prst="rect">
            <a:avLst/>
          </a:prstGeom>
          <a:noFill/>
        </p:spPr>
        <p:txBody>
          <a:bodyPr wrap="none" rtlCol="0">
            <a:spAutoFit/>
          </a:bodyPr>
          <a:lstStyle/>
          <a:p>
            <a:r>
              <a:rPr lang="en-GB" sz="1400" dirty="0" smtClean="0">
                <a:solidFill>
                  <a:srgbClr val="FF0000"/>
                </a:solidFill>
              </a:rPr>
              <a:t>Illustration by </a:t>
            </a:r>
            <a:r>
              <a:rPr lang="en-GB" sz="1400" dirty="0" err="1" smtClean="0">
                <a:solidFill>
                  <a:srgbClr val="FF0000"/>
                </a:solidFill>
              </a:rPr>
              <a:t>Olavi</a:t>
            </a:r>
            <a:r>
              <a:rPr lang="en-GB" sz="1400" dirty="0" smtClean="0">
                <a:solidFill>
                  <a:srgbClr val="FF0000"/>
                </a:solidFill>
              </a:rPr>
              <a:t> </a:t>
            </a:r>
            <a:r>
              <a:rPr lang="en-GB" sz="1400" dirty="0" err="1" smtClean="0">
                <a:solidFill>
                  <a:srgbClr val="FF0000"/>
                </a:solidFill>
              </a:rPr>
              <a:t>Hurmerinta</a:t>
            </a:r>
            <a:r>
              <a:rPr lang="en-GB" sz="1400" dirty="0">
                <a:solidFill>
                  <a:srgbClr val="FF0000"/>
                </a:solidFill>
              </a:rPr>
              <a:t>.</a:t>
            </a:r>
            <a:r>
              <a:rPr lang="en-GB" sz="1400" dirty="0" smtClean="0">
                <a:solidFill>
                  <a:srgbClr val="FF0000"/>
                </a:solidFill>
              </a:rPr>
              <a:t> </a:t>
            </a:r>
            <a:r>
              <a:rPr lang="en-GB" sz="1400" i="1" dirty="0" err="1" smtClean="0">
                <a:solidFill>
                  <a:srgbClr val="FF0000"/>
                </a:solidFill>
              </a:rPr>
              <a:t>Maaseudun</a:t>
            </a:r>
            <a:r>
              <a:rPr lang="en-GB" sz="1400" i="1" dirty="0" smtClean="0">
                <a:solidFill>
                  <a:srgbClr val="FF0000"/>
                </a:solidFill>
              </a:rPr>
              <a:t> </a:t>
            </a:r>
            <a:r>
              <a:rPr lang="en-GB" sz="1400" i="1" dirty="0" err="1" smtClean="0">
                <a:solidFill>
                  <a:srgbClr val="FF0000"/>
                </a:solidFill>
              </a:rPr>
              <a:t>Tulevaisuus</a:t>
            </a:r>
            <a:r>
              <a:rPr lang="en-GB" sz="1400" dirty="0" smtClean="0">
                <a:solidFill>
                  <a:srgbClr val="FF0000"/>
                </a:solidFill>
              </a:rPr>
              <a:t>, 16 Mar. 1950</a:t>
            </a:r>
            <a:endParaRPr lang="en-GB" sz="1400" dirty="0">
              <a:solidFill>
                <a:srgbClr val="FF0000"/>
              </a:solidFill>
            </a:endParaRPr>
          </a:p>
        </p:txBody>
      </p:sp>
      <p:sp>
        <p:nvSpPr>
          <p:cNvPr id="4" name="TextBox 3"/>
          <p:cNvSpPr txBox="1"/>
          <p:nvPr/>
        </p:nvSpPr>
        <p:spPr>
          <a:xfrm>
            <a:off x="538652" y="157753"/>
            <a:ext cx="11125027" cy="523220"/>
          </a:xfrm>
          <a:prstGeom prst="rect">
            <a:avLst/>
          </a:prstGeom>
          <a:noFill/>
        </p:spPr>
        <p:txBody>
          <a:bodyPr wrap="square" rtlCol="0">
            <a:spAutoFit/>
          </a:bodyPr>
          <a:lstStyle/>
          <a:p>
            <a:pPr algn="ctr"/>
            <a:r>
              <a:rPr lang="en-US" sz="2800" i="1" dirty="0" smtClean="0">
                <a:solidFill>
                  <a:srgbClr val="800000"/>
                </a:solidFill>
                <a:cs typeface="Cambria"/>
              </a:rPr>
              <a:t>The Great Finnish Famine: Causes and Contexts</a:t>
            </a:r>
            <a:endParaRPr lang="en-US" sz="2800" i="1" dirty="0">
              <a:solidFill>
                <a:srgbClr val="800000"/>
              </a:solidFill>
              <a:cs typeface="Cambria"/>
            </a:endParaRPr>
          </a:p>
        </p:txBody>
      </p:sp>
      <p:sp>
        <p:nvSpPr>
          <p:cNvPr id="5" name="TextBox 4"/>
          <p:cNvSpPr txBox="1"/>
          <p:nvPr/>
        </p:nvSpPr>
        <p:spPr>
          <a:xfrm>
            <a:off x="365760" y="1000353"/>
            <a:ext cx="11450320" cy="5355313"/>
          </a:xfrm>
          <a:prstGeom prst="rect">
            <a:avLst/>
          </a:prstGeom>
          <a:solidFill>
            <a:srgbClr val="FFFFFF">
              <a:alpha val="82000"/>
            </a:srgbClr>
          </a:solidFill>
        </p:spPr>
        <p:txBody>
          <a:bodyPr wrap="square" rtlCol="0">
            <a:spAutoFit/>
          </a:bodyPr>
          <a:lstStyle/>
          <a:p>
            <a:pPr marL="285750" indent="-285750">
              <a:buFont typeface="Arial"/>
              <a:buChar char="•"/>
            </a:pPr>
            <a:r>
              <a:rPr lang="en-IE" b="1" dirty="0">
                <a:solidFill>
                  <a:srgbClr val="203864"/>
                </a:solidFill>
              </a:rPr>
              <a:t>1850s</a:t>
            </a:r>
            <a:r>
              <a:rPr lang="en-IE" dirty="0">
                <a:solidFill>
                  <a:srgbClr val="203864"/>
                </a:solidFill>
              </a:rPr>
              <a:t>: </a:t>
            </a:r>
          </a:p>
          <a:p>
            <a:pPr marL="742950" lvl="1" indent="-285750">
              <a:buFont typeface="Arial"/>
              <a:buChar char="•"/>
            </a:pPr>
            <a:r>
              <a:rPr lang="en-IE" dirty="0">
                <a:solidFill>
                  <a:srgbClr val="203864"/>
                </a:solidFill>
              </a:rPr>
              <a:t>Context of “Pan-Scandinavism” – how does Finland relate to Scandinavia?</a:t>
            </a:r>
          </a:p>
          <a:p>
            <a:pPr marL="742950" lvl="1" indent="-285750">
              <a:buFont typeface="Arial"/>
              <a:buChar char="•"/>
            </a:pPr>
            <a:r>
              <a:rPr lang="en-IE" dirty="0">
                <a:solidFill>
                  <a:srgbClr val="203864"/>
                </a:solidFill>
              </a:rPr>
              <a:t>Crimean War – Finland a “legitimate target” of the British Navy as part of Russian Empire. But widespread unease in Britain and “Famine Relief Fund” established by Quakers as a means of reparation.</a:t>
            </a:r>
          </a:p>
          <a:p>
            <a:pPr marL="285750" indent="-285750">
              <a:buFont typeface="Arial"/>
              <a:buChar char="•"/>
            </a:pPr>
            <a:endParaRPr lang="en-IE" dirty="0">
              <a:solidFill>
                <a:srgbClr val="203864"/>
              </a:solidFill>
            </a:endParaRPr>
          </a:p>
          <a:p>
            <a:pPr marL="285750" indent="-285750">
              <a:buFont typeface="Arial"/>
              <a:buChar char="•"/>
            </a:pPr>
            <a:r>
              <a:rPr lang="en-IE" b="1" dirty="0">
                <a:solidFill>
                  <a:srgbClr val="203864"/>
                </a:solidFill>
              </a:rPr>
              <a:t>1860s:</a:t>
            </a:r>
          </a:p>
          <a:p>
            <a:pPr marL="742950" lvl="1" indent="-285750">
              <a:buFont typeface="Arial"/>
              <a:buChar char="•"/>
            </a:pPr>
            <a:r>
              <a:rPr lang="en-IE" b="1" dirty="0">
                <a:solidFill>
                  <a:srgbClr val="203864"/>
                </a:solidFill>
              </a:rPr>
              <a:t>1860</a:t>
            </a:r>
            <a:r>
              <a:rPr lang="en-IE" dirty="0">
                <a:solidFill>
                  <a:srgbClr val="203864"/>
                </a:solidFill>
              </a:rPr>
              <a:t>: New “national” currency, the mark, replaces the rouble. </a:t>
            </a:r>
          </a:p>
          <a:p>
            <a:pPr marL="742950" lvl="1" indent="-285750">
              <a:buFont typeface="Arial"/>
              <a:buChar char="•"/>
            </a:pPr>
            <a:r>
              <a:rPr lang="en-IE" dirty="0">
                <a:solidFill>
                  <a:srgbClr val="203864"/>
                </a:solidFill>
              </a:rPr>
              <a:t>Desperate harvest failure again in </a:t>
            </a:r>
            <a:r>
              <a:rPr lang="en-IE" b="1" dirty="0">
                <a:solidFill>
                  <a:srgbClr val="203864"/>
                </a:solidFill>
              </a:rPr>
              <a:t>1862-3</a:t>
            </a:r>
            <a:r>
              <a:rPr lang="en-IE" dirty="0">
                <a:solidFill>
                  <a:srgbClr val="203864"/>
                </a:solidFill>
              </a:rPr>
              <a:t>. International aid and attention. “Sliding towards disaster”. </a:t>
            </a:r>
          </a:p>
          <a:p>
            <a:pPr marL="742950" lvl="1" indent="-285750">
              <a:buFont typeface="Arial"/>
              <a:buChar char="•"/>
            </a:pPr>
            <a:r>
              <a:rPr lang="en-IE" b="1" dirty="0">
                <a:solidFill>
                  <a:srgbClr val="203864"/>
                </a:solidFill>
              </a:rPr>
              <a:t>1863: </a:t>
            </a:r>
            <a:r>
              <a:rPr lang="en-IE" dirty="0">
                <a:solidFill>
                  <a:srgbClr val="203864"/>
                </a:solidFill>
              </a:rPr>
              <a:t>Tsar seems to confirm Finland’s position as a “nation” at the Diet. Finnish language given official recognition. </a:t>
            </a:r>
          </a:p>
          <a:p>
            <a:pPr marL="742950" lvl="1" indent="-285750">
              <a:buFont typeface="Arial"/>
              <a:buChar char="•"/>
            </a:pPr>
            <a:r>
              <a:rPr lang="en-IE" dirty="0">
                <a:solidFill>
                  <a:srgbClr val="203864"/>
                </a:solidFill>
              </a:rPr>
              <a:t>J.V. Snellman leads a hard fiscal policy – limited borrowing – focus on self-sufficiency. </a:t>
            </a:r>
          </a:p>
          <a:p>
            <a:pPr marL="285750" indent="-285750">
              <a:buFont typeface="Arial"/>
              <a:buChar char="•"/>
            </a:pPr>
            <a:endParaRPr lang="en-IE" dirty="0" smtClean="0">
              <a:solidFill>
                <a:srgbClr val="203864"/>
              </a:solidFill>
            </a:endParaRPr>
          </a:p>
          <a:p>
            <a:pPr marL="285750" indent="-285750">
              <a:buFont typeface="Arial"/>
              <a:buChar char="•"/>
            </a:pPr>
            <a:r>
              <a:rPr lang="en-IE" b="1" dirty="0" smtClean="0">
                <a:solidFill>
                  <a:srgbClr val="203864"/>
                </a:solidFill>
              </a:rPr>
              <a:t>1867</a:t>
            </a:r>
          </a:p>
          <a:p>
            <a:pPr marL="742950" lvl="1" indent="-285750">
              <a:buFont typeface="Arial"/>
              <a:buChar char="•"/>
            </a:pPr>
            <a:r>
              <a:rPr lang="en-IE" dirty="0" smtClean="0">
                <a:solidFill>
                  <a:srgbClr val="203864"/>
                </a:solidFill>
              </a:rPr>
              <a:t>“Famine” (</a:t>
            </a:r>
            <a:r>
              <a:rPr lang="en-IE" i="1" dirty="0" smtClean="0">
                <a:solidFill>
                  <a:srgbClr val="203864"/>
                </a:solidFill>
              </a:rPr>
              <a:t>hungersnöd</a:t>
            </a:r>
            <a:r>
              <a:rPr lang="en-IE" dirty="0" smtClean="0">
                <a:solidFill>
                  <a:srgbClr val="203864"/>
                </a:solidFill>
              </a:rPr>
              <a:t> / </a:t>
            </a:r>
            <a:r>
              <a:rPr lang="en-IE" i="1" dirty="0" smtClean="0">
                <a:solidFill>
                  <a:srgbClr val="203864"/>
                </a:solidFill>
              </a:rPr>
              <a:t>nälänhätä</a:t>
            </a:r>
            <a:r>
              <a:rPr lang="en-IE" dirty="0" smtClean="0">
                <a:solidFill>
                  <a:srgbClr val="203864"/>
                </a:solidFill>
              </a:rPr>
              <a:t>) already reported in previous years. The night frost of 3-4 Sep. 1867 destroyed another harvest. </a:t>
            </a:r>
          </a:p>
          <a:p>
            <a:pPr marL="742950" lvl="1" indent="-285750">
              <a:buFont typeface="Arial"/>
              <a:buChar char="•"/>
            </a:pPr>
            <a:r>
              <a:rPr lang="en-IE" dirty="0" smtClean="0">
                <a:solidFill>
                  <a:srgbClr val="203864"/>
                </a:solidFill>
              </a:rPr>
              <a:t>Grain stores perilously low throughout the country. Landless labourers increased greatly in number and more vulnerable. </a:t>
            </a:r>
          </a:p>
          <a:p>
            <a:pPr marL="742950" lvl="1" indent="-285750">
              <a:buFont typeface="Arial"/>
              <a:buChar char="•"/>
            </a:pPr>
            <a:r>
              <a:rPr lang="en-IE" dirty="0" smtClean="0">
                <a:solidFill>
                  <a:srgbClr val="203864"/>
                </a:solidFill>
              </a:rPr>
              <a:t>Seeds were planted so late in 1867 that it seems unlikely they’d have survived even in a “normal” year – failure of the administration to plan properly? Or misjudged ideological / didactic reasons? </a:t>
            </a:r>
          </a:p>
        </p:txBody>
      </p:sp>
    </p:spTree>
    <p:extLst>
      <p:ext uri="{BB962C8B-B14F-4D97-AF65-F5344CB8AC3E}">
        <p14:creationId xmlns:p14="http://schemas.microsoft.com/office/powerpoint/2010/main" val="29102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161" y="423890"/>
            <a:ext cx="7511159" cy="6155533"/>
          </a:xfrm>
          <a:prstGeom prst="rect">
            <a:avLst/>
          </a:prstGeom>
        </p:spPr>
        <p:txBody>
          <a:bodyPr wrap="square">
            <a:spAutoFit/>
          </a:bodyPr>
          <a:lstStyle/>
          <a:p>
            <a:pPr algn="just"/>
            <a:r>
              <a:rPr lang="en-GB" dirty="0">
                <a:solidFill>
                  <a:srgbClr val="203864"/>
                </a:solidFill>
              </a:rPr>
              <a:t>I have already referred several times to the Finnish famine of 1867-8 for comparative perspective. This was truly the </a:t>
            </a:r>
            <a:r>
              <a:rPr lang="en-GB" b="1" dirty="0">
                <a:solidFill>
                  <a:srgbClr val="203864"/>
                </a:solidFill>
              </a:rPr>
              <a:t>‘last great subsistence crisis of the western world.’</a:t>
            </a:r>
            <a:r>
              <a:rPr lang="en-GB" dirty="0">
                <a:solidFill>
                  <a:srgbClr val="203864"/>
                </a:solidFill>
              </a:rPr>
              <a:t> The Irish famine surpassed the Finnish in its intensity, in its duration, and in its long-term impact. In Finland, about 0.1 million out of a population of 1.6 million died, in Ireland one million out of 8.5 million. In Finland, the </a:t>
            </a:r>
            <a:r>
              <a:rPr lang="en-GB" b="1" dirty="0">
                <a:solidFill>
                  <a:srgbClr val="203864"/>
                </a:solidFill>
              </a:rPr>
              <a:t>crisis was limited to one bad year</a:t>
            </a:r>
            <a:r>
              <a:rPr lang="en-GB" dirty="0">
                <a:solidFill>
                  <a:srgbClr val="203864"/>
                </a:solidFill>
              </a:rPr>
              <a:t>, in Ireland excess mortality was substantial for four years. In Finland, the cereal crops failed badly once; in Ireland, the potato failed disastrously several times, and took half a century to regain its pre-Famine vigour. The roles of </a:t>
            </a:r>
            <a:r>
              <a:rPr lang="en-GB" b="1" dirty="0">
                <a:solidFill>
                  <a:srgbClr val="203864"/>
                </a:solidFill>
              </a:rPr>
              <a:t>politics and relief seem to loom much larger in the historiography of the Irish than the Finnish famine</a:t>
            </a:r>
            <a:r>
              <a:rPr lang="en-GB" dirty="0">
                <a:solidFill>
                  <a:srgbClr val="203864"/>
                </a:solidFill>
              </a:rPr>
              <a:t>, perhaps because London was much closer to events, both geographically and administratively, than Moscow. In other ways, there are obvious parallels and contrasts worth pursuing: different impact by region, the causes of death and the variation in deaths by age and sex, the functioning of markets and communication networks. </a:t>
            </a:r>
            <a:r>
              <a:rPr lang="en-GB" b="1" dirty="0">
                <a:solidFill>
                  <a:srgbClr val="203864"/>
                </a:solidFill>
              </a:rPr>
              <a:t>In both countries, politicians and bureaucrats have been blamed, and rightly so, for acting in a doctrinaire and ungenerous fashion.</a:t>
            </a:r>
            <a:r>
              <a:rPr lang="en-GB" dirty="0">
                <a:solidFill>
                  <a:srgbClr val="203864"/>
                </a:solidFill>
              </a:rPr>
              <a:t> In the wake of the First World War, both Ireland and Finland were prised away from empires that long coveted them. </a:t>
            </a:r>
            <a:r>
              <a:rPr lang="en-GB" b="1" dirty="0">
                <a:solidFill>
                  <a:srgbClr val="203864"/>
                </a:solidFill>
              </a:rPr>
              <a:t>Irish anti-imperial resentment long outlasted </a:t>
            </a:r>
            <a:r>
              <a:rPr lang="en-GB" dirty="0">
                <a:solidFill>
                  <a:srgbClr val="203864"/>
                </a:solidFill>
              </a:rPr>
              <a:t>Finnish, though </a:t>
            </a:r>
            <a:r>
              <a:rPr lang="en-GB" dirty="0" smtClean="0">
                <a:solidFill>
                  <a:srgbClr val="203864"/>
                </a:solidFill>
              </a:rPr>
              <a:t>perhaps </a:t>
            </a:r>
            <a:r>
              <a:rPr lang="en-GB" dirty="0">
                <a:solidFill>
                  <a:srgbClr val="203864"/>
                </a:solidFill>
              </a:rPr>
              <a:t>for reasons that had little to do with the </a:t>
            </a:r>
            <a:r>
              <a:rPr lang="en-GB" dirty="0" smtClean="0">
                <a:solidFill>
                  <a:srgbClr val="203864"/>
                </a:solidFill>
              </a:rPr>
              <a:t>Famine</a:t>
            </a:r>
            <a:endParaRPr lang="en-GB" dirty="0">
              <a:solidFill>
                <a:srgbClr val="203864"/>
              </a:solidFill>
            </a:endParaRPr>
          </a:p>
          <a:p>
            <a:pPr algn="r"/>
            <a:r>
              <a:rPr lang="en-GB" sz="1600" dirty="0">
                <a:solidFill>
                  <a:srgbClr val="203864"/>
                </a:solidFill>
              </a:rPr>
              <a:t>Cormac </a:t>
            </a:r>
            <a:r>
              <a:rPr lang="en-GB" sz="1600" dirty="0" err="1">
                <a:solidFill>
                  <a:srgbClr val="203864"/>
                </a:solidFill>
              </a:rPr>
              <a:t>Ó</a:t>
            </a:r>
            <a:r>
              <a:rPr lang="en-GB" sz="1600" dirty="0">
                <a:solidFill>
                  <a:srgbClr val="203864"/>
                </a:solidFill>
              </a:rPr>
              <a:t> </a:t>
            </a:r>
            <a:r>
              <a:rPr lang="en-GB" sz="1600" dirty="0" err="1" smtClean="0">
                <a:solidFill>
                  <a:srgbClr val="203864"/>
                </a:solidFill>
              </a:rPr>
              <a:t>Gráda</a:t>
            </a:r>
            <a:r>
              <a:rPr lang="en-US" sz="1600" dirty="0" smtClean="0">
                <a:solidFill>
                  <a:srgbClr val="203864"/>
                </a:solidFill>
              </a:rPr>
              <a:t>, </a:t>
            </a:r>
            <a:r>
              <a:rPr lang="en-GB" sz="1600" i="1" dirty="0" smtClean="0">
                <a:solidFill>
                  <a:srgbClr val="203864"/>
                </a:solidFill>
              </a:rPr>
              <a:t>Ireland</a:t>
            </a:r>
            <a:r>
              <a:rPr lang="en-GB" sz="1600" i="1" dirty="0">
                <a:solidFill>
                  <a:srgbClr val="203864"/>
                </a:solidFill>
              </a:rPr>
              <a:t>: A New Economic History 1780-</a:t>
            </a:r>
            <a:r>
              <a:rPr lang="en-GB" sz="1600" i="1" dirty="0" smtClean="0">
                <a:solidFill>
                  <a:srgbClr val="203864"/>
                </a:solidFill>
              </a:rPr>
              <a:t>1939</a:t>
            </a:r>
            <a:r>
              <a:rPr lang="en-US" sz="1600" dirty="0">
                <a:solidFill>
                  <a:srgbClr val="203864"/>
                </a:solidFill>
              </a:rPr>
              <a:t> </a:t>
            </a:r>
            <a:r>
              <a:rPr lang="en-US" sz="1600" dirty="0" smtClean="0">
                <a:solidFill>
                  <a:srgbClr val="203864"/>
                </a:solidFill>
              </a:rPr>
              <a:t>(</a:t>
            </a:r>
            <a:r>
              <a:rPr lang="en-GB" sz="1600" dirty="0" smtClean="0">
                <a:solidFill>
                  <a:srgbClr val="203864"/>
                </a:solidFill>
              </a:rPr>
              <a:t>Oxford</a:t>
            </a:r>
            <a:r>
              <a:rPr lang="en-GB" sz="1600" dirty="0">
                <a:solidFill>
                  <a:srgbClr val="203864"/>
                </a:solidFill>
              </a:rPr>
              <a:t>, </a:t>
            </a:r>
            <a:r>
              <a:rPr lang="en-GB" sz="1600" dirty="0" smtClean="0">
                <a:solidFill>
                  <a:srgbClr val="203864"/>
                </a:solidFill>
              </a:rPr>
              <a:t>1994), pp. 208-9. </a:t>
            </a:r>
            <a:endParaRPr lang="en-US" sz="1600" dirty="0">
              <a:solidFill>
                <a:srgbClr val="203864"/>
              </a:solidFill>
            </a:endParaRPr>
          </a:p>
          <a:p>
            <a:endParaRPr lang="en-IE" dirty="0"/>
          </a:p>
        </p:txBody>
      </p:sp>
      <p:pic>
        <p:nvPicPr>
          <p:cNvPr id="3" name="Picture 2" descr="Screen Shot 2018-12-08 at 13.19.4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4916" y="0"/>
            <a:ext cx="3707084" cy="6878093"/>
          </a:xfrm>
          <a:prstGeom prst="rect">
            <a:avLst/>
          </a:prstGeom>
        </p:spPr>
      </p:pic>
    </p:spTree>
    <p:extLst>
      <p:ext uri="{BB962C8B-B14F-4D97-AF65-F5344CB8AC3E}">
        <p14:creationId xmlns:p14="http://schemas.microsoft.com/office/powerpoint/2010/main" val="2163001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0-29 at 15.15.3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362" y="0"/>
            <a:ext cx="4500563" cy="6858000"/>
          </a:xfrm>
          <a:prstGeom prst="rect">
            <a:avLst/>
          </a:prstGeom>
        </p:spPr>
      </p:pic>
      <p:pic>
        <p:nvPicPr>
          <p:cNvPr id="3" name="Picture 2" descr="Screen Shot 2018-10-29 at 15.15.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0176" y="0"/>
            <a:ext cx="4447134" cy="6858000"/>
          </a:xfrm>
          <a:prstGeom prst="rect">
            <a:avLst/>
          </a:prstGeom>
        </p:spPr>
      </p:pic>
      <p:sp>
        <p:nvSpPr>
          <p:cNvPr id="4" name="TextBox 3"/>
          <p:cNvSpPr txBox="1"/>
          <p:nvPr/>
        </p:nvSpPr>
        <p:spPr>
          <a:xfrm>
            <a:off x="5108662" y="5571072"/>
            <a:ext cx="2309000" cy="1077218"/>
          </a:xfrm>
          <a:prstGeom prst="rect">
            <a:avLst/>
          </a:prstGeom>
          <a:noFill/>
        </p:spPr>
        <p:txBody>
          <a:bodyPr wrap="square" rtlCol="0">
            <a:spAutoFit/>
          </a:bodyPr>
          <a:lstStyle/>
          <a:p>
            <a:pPr algn="ctr"/>
            <a:r>
              <a:rPr lang="en-IE" sz="1600" dirty="0" smtClean="0">
                <a:solidFill>
                  <a:srgbClr val="203864"/>
                </a:solidFill>
              </a:rPr>
              <a:t>Cormac ó Gráda,</a:t>
            </a:r>
          </a:p>
          <a:p>
            <a:pPr algn="ctr"/>
            <a:r>
              <a:rPr lang="en-IE" sz="1600" i="1" dirty="0" smtClean="0">
                <a:solidFill>
                  <a:srgbClr val="203864"/>
                </a:solidFill>
              </a:rPr>
              <a:t>Famine: A Short History </a:t>
            </a:r>
          </a:p>
          <a:p>
            <a:pPr algn="ctr"/>
            <a:r>
              <a:rPr lang="en-IE" sz="1600" dirty="0" smtClean="0">
                <a:solidFill>
                  <a:srgbClr val="203864"/>
                </a:solidFill>
              </a:rPr>
              <a:t>(Princeton UP, 2009), </a:t>
            </a:r>
          </a:p>
          <a:p>
            <a:pPr algn="ctr"/>
            <a:r>
              <a:rPr lang="en-IE" sz="1600" dirty="0" smtClean="0">
                <a:solidFill>
                  <a:srgbClr val="203864"/>
                </a:solidFill>
              </a:rPr>
              <a:t>pp. 23-4.  </a:t>
            </a:r>
            <a:endParaRPr lang="en-IE" sz="1600" dirty="0">
              <a:solidFill>
                <a:srgbClr val="203864"/>
              </a:solidFill>
            </a:endParaRPr>
          </a:p>
        </p:txBody>
      </p:sp>
      <p:sp>
        <p:nvSpPr>
          <p:cNvPr id="5" name="Oval 4"/>
          <p:cNvSpPr/>
          <p:nvPr/>
        </p:nvSpPr>
        <p:spPr>
          <a:xfrm>
            <a:off x="360362" y="2405472"/>
            <a:ext cx="4171049" cy="606179"/>
          </a:xfrm>
          <a:prstGeom prst="ellipse">
            <a:avLst/>
          </a:prstGeom>
          <a:solidFill>
            <a:schemeClr val="accent4">
              <a:alpha val="36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3981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9059335-AFD3-4DED-970B-1AD46A147785}" type="slidenum">
              <a:rPr lang="en-GB" smtClean="0"/>
              <a:pPr/>
              <a:t>8</a:t>
            </a:fld>
            <a:endParaRPr lang="en-GB"/>
          </a:p>
        </p:txBody>
      </p:sp>
      <p:graphicFrame>
        <p:nvGraphicFramePr>
          <p:cNvPr id="5" name="Chart 4"/>
          <p:cNvGraphicFramePr/>
          <p:nvPr>
            <p:extLst>
              <p:ext uri="{D42A27DB-BD31-4B8C-83A1-F6EECF244321}">
                <p14:modId xmlns:p14="http://schemas.microsoft.com/office/powerpoint/2010/main" val="690311886"/>
              </p:ext>
            </p:extLst>
          </p:nvPr>
        </p:nvGraphicFramePr>
        <p:xfrm>
          <a:off x="-1" y="135467"/>
          <a:ext cx="12056533" cy="65860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042836" y="170182"/>
            <a:ext cx="2088232" cy="738664"/>
          </a:xfrm>
          <a:prstGeom prst="rect">
            <a:avLst/>
          </a:prstGeom>
          <a:noFill/>
        </p:spPr>
        <p:txBody>
          <a:bodyPr wrap="square" rtlCol="0">
            <a:spAutoFit/>
          </a:bodyPr>
          <a:lstStyle/>
          <a:p>
            <a:r>
              <a:rPr lang="fi-FI" sz="1200" i="1" dirty="0" err="1"/>
              <a:t>Source</a:t>
            </a:r>
            <a:r>
              <a:rPr lang="fi-FI" sz="1200" i="1" dirty="0"/>
              <a:t>: </a:t>
            </a:r>
          </a:p>
          <a:p>
            <a:r>
              <a:rPr lang="fi-FI" sz="1200" i="1" dirty="0"/>
              <a:t>STVK 2006, t. 83.</a:t>
            </a:r>
          </a:p>
          <a:p>
            <a:endParaRPr lang="en-GB" dirty="0"/>
          </a:p>
        </p:txBody>
      </p:sp>
      <p:sp>
        <p:nvSpPr>
          <p:cNvPr id="7" name="TextBox 6"/>
          <p:cNvSpPr txBox="1"/>
          <p:nvPr/>
        </p:nvSpPr>
        <p:spPr>
          <a:xfrm>
            <a:off x="868336" y="1917413"/>
            <a:ext cx="1298752" cy="430887"/>
          </a:xfrm>
          <a:prstGeom prst="rect">
            <a:avLst/>
          </a:prstGeom>
          <a:noFill/>
        </p:spPr>
        <p:txBody>
          <a:bodyPr wrap="none" rtlCol="0">
            <a:spAutoFit/>
          </a:bodyPr>
          <a:lstStyle/>
          <a:p>
            <a:pPr algn="ctr"/>
            <a:r>
              <a:rPr lang="en-GB" sz="1100" i="1" dirty="0">
                <a:solidFill>
                  <a:srgbClr val="FF0000"/>
                </a:solidFill>
              </a:rPr>
              <a:t>1808-9 </a:t>
            </a:r>
          </a:p>
          <a:p>
            <a:pPr algn="ctr"/>
            <a:r>
              <a:rPr lang="en-GB" sz="1100" i="1" dirty="0">
                <a:solidFill>
                  <a:srgbClr val="FF0000"/>
                </a:solidFill>
              </a:rPr>
              <a:t>Russo-Swedish War</a:t>
            </a:r>
          </a:p>
        </p:txBody>
      </p:sp>
      <p:sp>
        <p:nvSpPr>
          <p:cNvPr id="8" name="TextBox 7"/>
          <p:cNvSpPr txBox="1"/>
          <p:nvPr/>
        </p:nvSpPr>
        <p:spPr>
          <a:xfrm>
            <a:off x="5790557" y="908846"/>
            <a:ext cx="1510350" cy="430887"/>
          </a:xfrm>
          <a:prstGeom prst="rect">
            <a:avLst/>
          </a:prstGeom>
          <a:noFill/>
        </p:spPr>
        <p:txBody>
          <a:bodyPr wrap="none" rtlCol="0">
            <a:spAutoFit/>
          </a:bodyPr>
          <a:lstStyle/>
          <a:p>
            <a:pPr algn="ctr"/>
            <a:r>
              <a:rPr lang="en-GB" sz="1100" i="1" dirty="0">
                <a:solidFill>
                  <a:srgbClr val="FF0000"/>
                </a:solidFill>
              </a:rPr>
              <a:t>1867-8</a:t>
            </a:r>
          </a:p>
          <a:p>
            <a:pPr algn="ctr"/>
            <a:r>
              <a:rPr lang="en-GB" sz="1100" i="1" dirty="0">
                <a:solidFill>
                  <a:srgbClr val="FF0000"/>
                </a:solidFill>
              </a:rPr>
              <a:t>“Great Finnish Famine”</a:t>
            </a:r>
          </a:p>
        </p:txBody>
      </p:sp>
      <p:sp>
        <p:nvSpPr>
          <p:cNvPr id="9" name="TextBox 8"/>
          <p:cNvSpPr txBox="1"/>
          <p:nvPr/>
        </p:nvSpPr>
        <p:spPr>
          <a:xfrm>
            <a:off x="4907143" y="3649300"/>
            <a:ext cx="1638589" cy="430887"/>
          </a:xfrm>
          <a:prstGeom prst="rect">
            <a:avLst/>
          </a:prstGeom>
          <a:noFill/>
        </p:spPr>
        <p:txBody>
          <a:bodyPr wrap="none" rtlCol="0">
            <a:spAutoFit/>
          </a:bodyPr>
          <a:lstStyle/>
          <a:p>
            <a:pPr algn="ctr"/>
            <a:r>
              <a:rPr lang="en-GB" sz="1100" i="1" dirty="0">
                <a:solidFill>
                  <a:srgbClr val="FF0000"/>
                </a:solidFill>
              </a:rPr>
              <a:t>1856-7</a:t>
            </a:r>
          </a:p>
          <a:p>
            <a:pPr algn="ctr"/>
            <a:r>
              <a:rPr lang="en-GB" sz="1100" i="1" dirty="0">
                <a:solidFill>
                  <a:srgbClr val="FF0000"/>
                </a:solidFill>
              </a:rPr>
              <a:t>Crimean War &amp; “Famine”</a:t>
            </a:r>
          </a:p>
        </p:txBody>
      </p:sp>
      <p:sp>
        <p:nvSpPr>
          <p:cNvPr id="10" name="TextBox 9"/>
          <p:cNvSpPr txBox="1"/>
          <p:nvPr/>
        </p:nvSpPr>
        <p:spPr>
          <a:xfrm>
            <a:off x="9363677" y="1701969"/>
            <a:ext cx="723275" cy="430887"/>
          </a:xfrm>
          <a:prstGeom prst="rect">
            <a:avLst/>
          </a:prstGeom>
          <a:noFill/>
        </p:spPr>
        <p:txBody>
          <a:bodyPr wrap="none" rtlCol="0">
            <a:spAutoFit/>
          </a:bodyPr>
          <a:lstStyle/>
          <a:p>
            <a:pPr algn="ctr"/>
            <a:r>
              <a:rPr lang="en-GB" sz="1100" i="1" dirty="0">
                <a:solidFill>
                  <a:srgbClr val="FF0000"/>
                </a:solidFill>
              </a:rPr>
              <a:t>1902-3</a:t>
            </a:r>
          </a:p>
          <a:p>
            <a:pPr algn="ctr"/>
            <a:r>
              <a:rPr lang="en-GB" sz="1100" i="1" dirty="0">
                <a:solidFill>
                  <a:srgbClr val="FF0000"/>
                </a:solidFill>
              </a:rPr>
              <a:t>“Famine”</a:t>
            </a:r>
          </a:p>
        </p:txBody>
      </p:sp>
    </p:spTree>
    <p:extLst>
      <p:ext uri="{BB962C8B-B14F-4D97-AF65-F5344CB8AC3E}">
        <p14:creationId xmlns:p14="http://schemas.microsoft.com/office/powerpoint/2010/main" val="1636225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RENTZ_186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1935" y="1646207"/>
            <a:ext cx="4578758" cy="2721579"/>
          </a:xfrm>
          <a:prstGeom prst="rect">
            <a:avLst/>
          </a:prstGeom>
        </p:spPr>
      </p:pic>
      <p:sp>
        <p:nvSpPr>
          <p:cNvPr id="5" name="TextBox 4"/>
          <p:cNvSpPr txBox="1"/>
          <p:nvPr/>
        </p:nvSpPr>
        <p:spPr>
          <a:xfrm>
            <a:off x="7292337" y="4247605"/>
            <a:ext cx="4448356" cy="738664"/>
          </a:xfrm>
          <a:prstGeom prst="rect">
            <a:avLst/>
          </a:prstGeom>
          <a:noFill/>
        </p:spPr>
        <p:txBody>
          <a:bodyPr wrap="square" rtlCol="0">
            <a:spAutoFit/>
          </a:bodyPr>
          <a:lstStyle/>
          <a:p>
            <a:pPr algn="ctr"/>
            <a:r>
              <a:rPr lang="en-IE" sz="1400" dirty="0" smtClean="0">
                <a:solidFill>
                  <a:srgbClr val="203864"/>
                </a:solidFill>
              </a:rPr>
              <a:t>Herman Lorentz, British Consul General at Viborg</a:t>
            </a:r>
          </a:p>
          <a:p>
            <a:pPr algn="ctr"/>
            <a:r>
              <a:rPr lang="en-IE" sz="1400" i="1" dirty="0" smtClean="0">
                <a:solidFill>
                  <a:srgbClr val="203864"/>
                </a:solidFill>
              </a:rPr>
              <a:t>Commercial </a:t>
            </a:r>
            <a:r>
              <a:rPr lang="en-IE" sz="1400" i="1" dirty="0">
                <a:solidFill>
                  <a:srgbClr val="203864"/>
                </a:solidFill>
              </a:rPr>
              <a:t>Reports, Received at the Foreign Office from Her Majesty’s Consuls in 1866</a:t>
            </a:r>
            <a:r>
              <a:rPr lang="en-IE" sz="1400" dirty="0">
                <a:solidFill>
                  <a:srgbClr val="203864"/>
                </a:solidFill>
              </a:rPr>
              <a:t> (London, 1866), p. 296.</a:t>
            </a:r>
          </a:p>
        </p:txBody>
      </p:sp>
      <p:sp>
        <p:nvSpPr>
          <p:cNvPr id="7" name="Title 1"/>
          <p:cNvSpPr txBox="1">
            <a:spLocks/>
          </p:cNvSpPr>
          <p:nvPr/>
        </p:nvSpPr>
        <p:spPr>
          <a:xfrm>
            <a:off x="2784550" y="214386"/>
            <a:ext cx="7124280" cy="132556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smtClean="0">
                <a:solidFill>
                  <a:srgbClr val="8A0001"/>
                </a:solidFill>
              </a:rPr>
              <a:t>Finland’s 1860s Famine</a:t>
            </a:r>
            <a:br>
              <a:rPr lang="en-US" sz="6600" b="1" dirty="0" smtClean="0">
                <a:solidFill>
                  <a:srgbClr val="8A0001"/>
                </a:solidFill>
              </a:rPr>
            </a:br>
            <a:r>
              <a:rPr lang="en-US" sz="3600" b="1" dirty="0" smtClean="0">
                <a:solidFill>
                  <a:srgbClr val="8A0001"/>
                </a:solidFill>
              </a:rPr>
              <a:t>Sliding towards a disaster.  </a:t>
            </a:r>
            <a:r>
              <a:rPr lang="en-US" b="1" dirty="0" smtClean="0">
                <a:solidFill>
                  <a:srgbClr val="8A0001"/>
                </a:solidFill>
              </a:rPr>
              <a:t/>
            </a:r>
            <a:br>
              <a:rPr lang="en-US" b="1" dirty="0" smtClean="0">
                <a:solidFill>
                  <a:srgbClr val="8A0001"/>
                </a:solidFill>
              </a:rPr>
            </a:br>
            <a:endParaRPr lang="en-GB" dirty="0"/>
          </a:p>
        </p:txBody>
      </p:sp>
      <p:pic>
        <p:nvPicPr>
          <p:cNvPr id="8" name="Picture 7" descr="IMG-032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23707"/>
            <a:ext cx="3730197" cy="4985003"/>
          </a:xfrm>
          <a:prstGeom prst="rect">
            <a:avLst/>
          </a:prstGeom>
        </p:spPr>
      </p:pic>
      <p:pic>
        <p:nvPicPr>
          <p:cNvPr id="9" name="Picture 8" descr="FrozenCereal_PXHER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47067" y="1823707"/>
            <a:ext cx="3084131" cy="2302632"/>
          </a:xfrm>
          <a:prstGeom prst="rect">
            <a:avLst/>
          </a:prstGeom>
        </p:spPr>
      </p:pic>
      <p:sp>
        <p:nvSpPr>
          <p:cNvPr id="10" name="TextBox 9"/>
          <p:cNvSpPr txBox="1"/>
          <p:nvPr/>
        </p:nvSpPr>
        <p:spPr>
          <a:xfrm>
            <a:off x="3730197" y="6285490"/>
            <a:ext cx="2349371" cy="523220"/>
          </a:xfrm>
          <a:prstGeom prst="rect">
            <a:avLst/>
          </a:prstGeom>
          <a:noFill/>
        </p:spPr>
        <p:txBody>
          <a:bodyPr wrap="none" rtlCol="0">
            <a:spAutoFit/>
          </a:bodyPr>
          <a:lstStyle/>
          <a:p>
            <a:r>
              <a:rPr lang="en-IE" sz="1400" i="1" dirty="0" smtClean="0">
                <a:solidFill>
                  <a:srgbClr val="203864"/>
                </a:solidFill>
              </a:rPr>
              <a:t>Spectator,</a:t>
            </a:r>
            <a:r>
              <a:rPr lang="en-IE" sz="1400" dirty="0" smtClean="0">
                <a:solidFill>
                  <a:srgbClr val="203864"/>
                </a:solidFill>
              </a:rPr>
              <a:t> 10 Jan. 1863 &amp;</a:t>
            </a:r>
          </a:p>
          <a:p>
            <a:r>
              <a:rPr lang="en-IE" sz="1400" i="1" dirty="0" smtClean="0">
                <a:solidFill>
                  <a:srgbClr val="203864"/>
                </a:solidFill>
              </a:rPr>
              <a:t>Glasgow Herald</a:t>
            </a:r>
            <a:r>
              <a:rPr lang="en-IE" sz="1400" dirty="0" smtClean="0">
                <a:solidFill>
                  <a:srgbClr val="203864"/>
                </a:solidFill>
              </a:rPr>
              <a:t>, 17 Jan. 1863</a:t>
            </a:r>
            <a:endParaRPr lang="en-IE" sz="1400" dirty="0">
              <a:solidFill>
                <a:srgbClr val="203864"/>
              </a:solidFill>
            </a:endParaRPr>
          </a:p>
        </p:txBody>
      </p:sp>
      <p:sp>
        <p:nvSpPr>
          <p:cNvPr id="2" name="TextBox 1"/>
          <p:cNvSpPr txBox="1"/>
          <p:nvPr/>
        </p:nvSpPr>
        <p:spPr>
          <a:xfrm>
            <a:off x="3965735" y="4137224"/>
            <a:ext cx="3065463" cy="1384995"/>
          </a:xfrm>
          <a:prstGeom prst="rect">
            <a:avLst/>
          </a:prstGeom>
          <a:noFill/>
        </p:spPr>
        <p:txBody>
          <a:bodyPr wrap="square" rtlCol="0">
            <a:spAutoFit/>
          </a:bodyPr>
          <a:lstStyle/>
          <a:p>
            <a:pPr algn="ctr"/>
            <a:r>
              <a:rPr lang="en-IE" sz="1400" dirty="0" smtClean="0">
                <a:solidFill>
                  <a:srgbClr val="203864"/>
                </a:solidFill>
              </a:rPr>
              <a:t>The “frost night” of Sep. 3-4 1867 prompted the final disastrous year of the famine. Culpability was generally shifted on to the “frost” (ie nature, and -&gt; ie God), which suited the administration in Helsinki.  </a:t>
            </a:r>
            <a:endParaRPr lang="en-IE" sz="1400" dirty="0">
              <a:solidFill>
                <a:srgbClr val="203864"/>
              </a:solidFill>
            </a:endParaRPr>
          </a:p>
        </p:txBody>
      </p:sp>
    </p:spTree>
    <p:extLst>
      <p:ext uri="{BB962C8B-B14F-4D97-AF65-F5344CB8AC3E}">
        <p14:creationId xmlns:p14="http://schemas.microsoft.com/office/powerpoint/2010/main" val="2602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TotalTime>
  <Words>3213</Words>
  <Application>Microsoft Office PowerPoint</Application>
  <PresentationFormat>Widescreen</PresentationFormat>
  <Paragraphs>229</Paragraphs>
  <Slides>36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ＭＳ 明朝</vt:lpstr>
      <vt:lpstr>ＭＳ 明朝</vt:lpstr>
      <vt:lpstr>Arial</vt:lpstr>
      <vt:lpstr>Bodoni 72 Book</vt:lpstr>
      <vt:lpstr>Calibri</vt:lpstr>
      <vt:lpstr>Calibri Light</vt:lpstr>
      <vt:lpstr>Cambria</vt:lpstr>
      <vt:lpstr>Times New Roman</vt:lpstr>
      <vt:lpstr>Wingdings</vt:lpstr>
      <vt:lpstr>Office Theme</vt:lpstr>
      <vt:lpstr>PowerPoint Presentation</vt:lpstr>
      <vt:lpstr>Famine Memorials  in Finland and Ireland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(1) </vt:lpstr>
      <vt:lpstr>CONCLUSIONS (2) </vt:lpstr>
      <vt:lpstr>PowerPoint Presentation</vt:lpstr>
      <vt:lpstr> Select Bibliography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Newby</dc:creator>
  <cp:lastModifiedBy>Peter Gray</cp:lastModifiedBy>
  <cp:revision>166</cp:revision>
  <cp:lastPrinted>2018-10-02T07:38:10Z</cp:lastPrinted>
  <dcterms:created xsi:type="dcterms:W3CDTF">2017-10-04T12:36:27Z</dcterms:created>
  <dcterms:modified xsi:type="dcterms:W3CDTF">2018-12-17T14:27:35Z</dcterms:modified>
</cp:coreProperties>
</file>