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76" r:id="rId3"/>
    <p:sldId id="285" r:id="rId4"/>
    <p:sldId id="286" r:id="rId5"/>
    <p:sldId id="287" r:id="rId6"/>
    <p:sldId id="293" r:id="rId7"/>
    <p:sldId id="294" r:id="rId8"/>
    <p:sldId id="295" r:id="rId9"/>
    <p:sldId id="296" r:id="rId10"/>
    <p:sldId id="297" r:id="rId11"/>
    <p:sldId id="298" r:id="rId12"/>
    <p:sldId id="299" r:id="rId13"/>
    <p:sldId id="300" r:id="rId14"/>
    <p:sldId id="282" r:id="rId15"/>
    <p:sldId id="284" r:id="rId16"/>
    <p:sldId id="291" r:id="rId17"/>
    <p:sldId id="301" r:id="rId18"/>
    <p:sldId id="302" r:id="rId19"/>
    <p:sldId id="303" r:id="rId20"/>
    <p:sldId id="304" r:id="rId21"/>
  </p:sldIdLst>
  <p:sldSz cx="12192000" cy="6858000"/>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613"/>
    <a:srgbClr val="D400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C8BFEB-A6A9-40C9-8685-D9A1CF1874AB}" v="3" dt="2019-06-24T16:03:31.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94660"/>
  </p:normalViewPr>
  <p:slideViewPr>
    <p:cSldViewPr snapToGrid="0">
      <p:cViewPr varScale="1">
        <p:scale>
          <a:sx n="114" d="100"/>
          <a:sy n="114" d="100"/>
        </p:scale>
        <p:origin x="2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al McManus" userId="229912dd-4f07-461b-ba51-1ea19927b532" providerId="ADAL" clId="{ADC8BFEB-A6A9-40C9-8685-D9A1CF1874AB}"/>
    <pc:docChg chg="modSld">
      <pc:chgData name="Cathal McManus" userId="229912dd-4f07-461b-ba51-1ea19927b532" providerId="ADAL" clId="{ADC8BFEB-A6A9-40C9-8685-D9A1CF1874AB}" dt="2019-06-24T16:03:31.941" v="2" actId="1076"/>
      <pc:docMkLst>
        <pc:docMk/>
      </pc:docMkLst>
      <pc:sldChg chg="modSp">
        <pc:chgData name="Cathal McManus" userId="229912dd-4f07-461b-ba51-1ea19927b532" providerId="ADAL" clId="{ADC8BFEB-A6A9-40C9-8685-D9A1CF1874AB}" dt="2019-06-24T16:03:31.941" v="2" actId="1076"/>
        <pc:sldMkLst>
          <pc:docMk/>
          <pc:sldMk cId="1270060632" sldId="256"/>
        </pc:sldMkLst>
        <pc:spChg chg="mod">
          <ac:chgData name="Cathal McManus" userId="229912dd-4f07-461b-ba51-1ea19927b532" providerId="ADAL" clId="{ADC8BFEB-A6A9-40C9-8685-D9A1CF1874AB}" dt="2019-06-24T16:03:31.941" v="2" actId="1076"/>
          <ac:spMkLst>
            <pc:docMk/>
            <pc:sldMk cId="1270060632" sldId="256"/>
            <ac:spMk id="13" creationId="{00000000-0000-0000-0000-000000000000}"/>
          </ac:spMkLst>
        </pc:spChg>
        <pc:spChg chg="mod">
          <ac:chgData name="Cathal McManus" userId="229912dd-4f07-461b-ba51-1ea19927b532" providerId="ADAL" clId="{ADC8BFEB-A6A9-40C9-8685-D9A1CF1874AB}" dt="2019-06-24T16:03:27.408" v="1" actId="1076"/>
          <ac:spMkLst>
            <pc:docMk/>
            <pc:sldMk cId="1270060632" sldId="256"/>
            <ac:spMk id="14"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Sheet1!$A$2</c:f>
              <c:strCache>
                <c:ptCount val="1"/>
                <c:pt idx="0">
                  <c:v>Remain Part of UK</c:v>
                </c:pt>
              </c:strCache>
            </c:strRef>
          </c:tx>
          <c:spPr>
            <a:ln w="28575" cap="rnd">
              <a:solidFill>
                <a:srgbClr val="ED7D31"/>
              </a:solidFill>
              <a:round/>
            </a:ln>
            <a:effectLst/>
          </c:spPr>
          <c:marker>
            <c:symbol val="circle"/>
            <c:size val="5"/>
            <c:spPr>
              <a:solidFill>
                <a:srgbClr val="ED7D31"/>
              </a:solidFill>
              <a:ln w="9525">
                <a:solidFill>
                  <a:srgbClr val="ED7D31"/>
                </a:solidFill>
              </a:ln>
              <a:effectLst/>
            </c:spPr>
          </c:marker>
          <c:cat>
            <c:numRef>
              <c:f>Sheet1!$B$1:$U$1</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Sheet1!$B$2:$U$2</c:f>
              <c:numCache>
                <c:formatCode>General</c:formatCode>
                <c:ptCount val="20"/>
                <c:pt idx="0">
                  <c:v>19</c:v>
                </c:pt>
                <c:pt idx="1">
                  <c:v>16</c:v>
                </c:pt>
                <c:pt idx="2">
                  <c:v>20</c:v>
                </c:pt>
                <c:pt idx="3">
                  <c:v>15</c:v>
                </c:pt>
                <c:pt idx="4">
                  <c:v>22</c:v>
                </c:pt>
                <c:pt idx="5">
                  <c:v>21</c:v>
                </c:pt>
                <c:pt idx="6">
                  <c:v>24</c:v>
                </c:pt>
                <c:pt idx="7">
                  <c:v>25</c:v>
                </c:pt>
                <c:pt idx="8">
                  <c:v>22</c:v>
                </c:pt>
                <c:pt idx="9">
                  <c:v>4</c:v>
                </c:pt>
                <c:pt idx="10">
                  <c:v>7</c:v>
                </c:pt>
                <c:pt idx="11">
                  <c:v>8</c:v>
                </c:pt>
                <c:pt idx="12">
                  <c:v>6</c:v>
                </c:pt>
                <c:pt idx="14">
                  <c:v>6</c:v>
                </c:pt>
                <c:pt idx="15">
                  <c:v>6</c:v>
                </c:pt>
                <c:pt idx="16">
                  <c:v>6</c:v>
                </c:pt>
                <c:pt idx="17">
                  <c:v>6</c:v>
                </c:pt>
                <c:pt idx="18">
                  <c:v>3</c:v>
                </c:pt>
                <c:pt idx="19">
                  <c:v>6</c:v>
                </c:pt>
              </c:numCache>
            </c:numRef>
          </c:val>
          <c:smooth val="0"/>
          <c:extLst xmlns:c16r2="http://schemas.microsoft.com/office/drawing/2015/06/chart">
            <c:ext xmlns:c16="http://schemas.microsoft.com/office/drawing/2014/chart" uri="{C3380CC4-5D6E-409C-BE32-E72D297353CC}">
              <c16:uniqueId val="{00000000-F90E-4340-B98B-743C24E38217}"/>
            </c:ext>
          </c:extLst>
        </c:ser>
        <c:ser>
          <c:idx val="1"/>
          <c:order val="1"/>
          <c:tx>
            <c:strRef>
              <c:f>Sheet1!$A$3</c:f>
              <c:strCache>
                <c:ptCount val="1"/>
                <c:pt idx="0">
                  <c:v>United Ireland</c:v>
                </c:pt>
              </c:strCache>
            </c:strRef>
          </c:tx>
          <c:spPr>
            <a:ln w="28575" cap="rnd">
              <a:solidFill>
                <a:srgbClr val="70AD47"/>
              </a:solidFill>
              <a:round/>
            </a:ln>
            <a:effectLst/>
          </c:spPr>
          <c:marker>
            <c:symbol val="circle"/>
            <c:size val="5"/>
            <c:spPr>
              <a:solidFill>
                <a:srgbClr val="70AD47"/>
              </a:solidFill>
              <a:ln w="9525">
                <a:solidFill>
                  <a:srgbClr val="70AD47"/>
                </a:solidFill>
              </a:ln>
              <a:effectLst/>
            </c:spPr>
          </c:marker>
          <c:cat>
            <c:numRef>
              <c:f>Sheet1!$B$1:$U$1</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Sheet1!$B$3:$U$3</c:f>
              <c:numCache>
                <c:formatCode>General</c:formatCode>
                <c:ptCount val="20"/>
                <c:pt idx="0">
                  <c:v>49</c:v>
                </c:pt>
                <c:pt idx="1">
                  <c:v>48</c:v>
                </c:pt>
                <c:pt idx="2">
                  <c:v>42</c:v>
                </c:pt>
                <c:pt idx="3">
                  <c:v>59</c:v>
                </c:pt>
                <c:pt idx="4">
                  <c:v>46</c:v>
                </c:pt>
                <c:pt idx="5">
                  <c:v>49</c:v>
                </c:pt>
                <c:pt idx="6">
                  <c:v>47</c:v>
                </c:pt>
                <c:pt idx="7">
                  <c:v>50</c:v>
                </c:pt>
                <c:pt idx="8">
                  <c:v>56</c:v>
                </c:pt>
                <c:pt idx="9">
                  <c:v>47</c:v>
                </c:pt>
                <c:pt idx="10">
                  <c:v>39</c:v>
                </c:pt>
                <c:pt idx="11">
                  <c:v>40</c:v>
                </c:pt>
                <c:pt idx="12">
                  <c:v>33</c:v>
                </c:pt>
                <c:pt idx="14">
                  <c:v>33</c:v>
                </c:pt>
                <c:pt idx="15">
                  <c:v>28</c:v>
                </c:pt>
                <c:pt idx="16">
                  <c:v>32</c:v>
                </c:pt>
                <c:pt idx="17">
                  <c:v>32</c:v>
                </c:pt>
                <c:pt idx="18">
                  <c:v>35</c:v>
                </c:pt>
                <c:pt idx="19">
                  <c:v>41</c:v>
                </c:pt>
              </c:numCache>
            </c:numRef>
          </c:val>
          <c:smooth val="0"/>
          <c:extLst xmlns:c16r2="http://schemas.microsoft.com/office/drawing/2015/06/chart">
            <c:ext xmlns:c16="http://schemas.microsoft.com/office/drawing/2014/chart" uri="{C3380CC4-5D6E-409C-BE32-E72D297353CC}">
              <c16:uniqueId val="{00000001-F90E-4340-B98B-743C24E38217}"/>
            </c:ext>
          </c:extLst>
        </c:ser>
        <c:ser>
          <c:idx val="2"/>
          <c:order val="2"/>
          <c:tx>
            <c:strRef>
              <c:f>Sheet1!$A$4</c:f>
              <c:strCache>
                <c:ptCount val="1"/>
                <c:pt idx="0">
                  <c:v>Remain in UK with PSE</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cat>
            <c:numRef>
              <c:f>Sheet1!$B$1:$U$1</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Sheet1!$B$4:$U$4</c:f>
              <c:numCache>
                <c:formatCode>General</c:formatCode>
                <c:ptCount val="20"/>
                <c:pt idx="9">
                  <c:v>35</c:v>
                </c:pt>
                <c:pt idx="10">
                  <c:v>37</c:v>
                </c:pt>
                <c:pt idx="11">
                  <c:v>39</c:v>
                </c:pt>
                <c:pt idx="12">
                  <c:v>46</c:v>
                </c:pt>
                <c:pt idx="14">
                  <c:v>34</c:v>
                </c:pt>
                <c:pt idx="15">
                  <c:v>46</c:v>
                </c:pt>
                <c:pt idx="16">
                  <c:v>44</c:v>
                </c:pt>
                <c:pt idx="17">
                  <c:v>41</c:v>
                </c:pt>
                <c:pt idx="18">
                  <c:v>41</c:v>
                </c:pt>
                <c:pt idx="19">
                  <c:v>34</c:v>
                </c:pt>
              </c:numCache>
            </c:numRef>
          </c:val>
          <c:smooth val="0"/>
          <c:extLst xmlns:c16r2="http://schemas.microsoft.com/office/drawing/2015/06/chart">
            <c:ext xmlns:c16="http://schemas.microsoft.com/office/drawing/2014/chart" uri="{C3380CC4-5D6E-409C-BE32-E72D297353CC}">
              <c16:uniqueId val="{00000002-F90E-4340-B98B-743C24E38217}"/>
            </c:ext>
          </c:extLst>
        </c:ser>
        <c:dLbls>
          <c:showLegendKey val="0"/>
          <c:showVal val="0"/>
          <c:showCatName val="0"/>
          <c:showSerName val="0"/>
          <c:showPercent val="0"/>
          <c:showBubbleSize val="0"/>
        </c:dLbls>
        <c:marker val="1"/>
        <c:smooth val="0"/>
        <c:axId val="277483488"/>
        <c:axId val="277482704"/>
      </c:lineChart>
      <c:catAx>
        <c:axId val="27748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7482704"/>
        <c:crosses val="autoZero"/>
        <c:auto val="1"/>
        <c:lblAlgn val="ctr"/>
        <c:lblOffset val="100"/>
        <c:noMultiLvlLbl val="0"/>
      </c:catAx>
      <c:valAx>
        <c:axId val="277482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7483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Irish not British</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Sheet1!$B$1:$G$1</c:f>
              <c:numCache>
                <c:formatCode>General</c:formatCode>
                <c:ptCount val="6"/>
                <c:pt idx="0">
                  <c:v>2012</c:v>
                </c:pt>
                <c:pt idx="1">
                  <c:v>2013</c:v>
                </c:pt>
                <c:pt idx="2">
                  <c:v>2014</c:v>
                </c:pt>
                <c:pt idx="3">
                  <c:v>2015</c:v>
                </c:pt>
                <c:pt idx="4">
                  <c:v>2016</c:v>
                </c:pt>
                <c:pt idx="5">
                  <c:v>2017</c:v>
                </c:pt>
              </c:numCache>
            </c:numRef>
          </c:cat>
          <c:val>
            <c:numRef>
              <c:f>Sheet1!$B$2:$G$2</c:f>
              <c:numCache>
                <c:formatCode>General</c:formatCode>
                <c:ptCount val="6"/>
                <c:pt idx="0">
                  <c:v>53</c:v>
                </c:pt>
                <c:pt idx="1">
                  <c:v>48</c:v>
                </c:pt>
                <c:pt idx="2">
                  <c:v>54</c:v>
                </c:pt>
                <c:pt idx="3">
                  <c:v>59</c:v>
                </c:pt>
                <c:pt idx="4">
                  <c:v>53</c:v>
                </c:pt>
                <c:pt idx="5">
                  <c:v>54</c:v>
                </c:pt>
              </c:numCache>
            </c:numRef>
          </c:val>
          <c:smooth val="0"/>
          <c:extLst xmlns:c16r2="http://schemas.microsoft.com/office/drawing/2015/06/chart">
            <c:ext xmlns:c16="http://schemas.microsoft.com/office/drawing/2014/chart" uri="{C3380CC4-5D6E-409C-BE32-E72D297353CC}">
              <c16:uniqueId val="{00000000-431C-47B3-B233-2A4CC0819660}"/>
            </c:ext>
          </c:extLst>
        </c:ser>
        <c:ser>
          <c:idx val="1"/>
          <c:order val="1"/>
          <c:tx>
            <c:strRef>
              <c:f>Sheet1!$A$3</c:f>
              <c:strCache>
                <c:ptCount val="1"/>
                <c:pt idx="0">
                  <c:v>More Irish than British</c:v>
                </c:pt>
              </c:strCache>
            </c:strRef>
          </c:tx>
          <c:spPr>
            <a:ln w="28575" cap="rnd">
              <a:solidFill>
                <a:schemeClr val="accent4">
                  <a:lumMod val="75000"/>
                </a:schemeClr>
              </a:solidFill>
              <a:round/>
            </a:ln>
            <a:effectLst/>
          </c:spPr>
          <c:marker>
            <c:symbol val="circle"/>
            <c:size val="5"/>
            <c:spPr>
              <a:solidFill>
                <a:schemeClr val="accent4">
                  <a:lumMod val="75000"/>
                </a:schemeClr>
              </a:solidFill>
              <a:ln w="9525">
                <a:solidFill>
                  <a:schemeClr val="accent4">
                    <a:lumMod val="75000"/>
                  </a:schemeClr>
                </a:solidFill>
              </a:ln>
              <a:effectLst/>
            </c:spPr>
          </c:marker>
          <c:cat>
            <c:numRef>
              <c:f>Sheet1!$B$1:$G$1</c:f>
              <c:numCache>
                <c:formatCode>General</c:formatCode>
                <c:ptCount val="6"/>
                <c:pt idx="0">
                  <c:v>2012</c:v>
                </c:pt>
                <c:pt idx="1">
                  <c:v>2013</c:v>
                </c:pt>
                <c:pt idx="2">
                  <c:v>2014</c:v>
                </c:pt>
                <c:pt idx="3">
                  <c:v>2015</c:v>
                </c:pt>
                <c:pt idx="4">
                  <c:v>2016</c:v>
                </c:pt>
                <c:pt idx="5">
                  <c:v>2017</c:v>
                </c:pt>
              </c:numCache>
            </c:numRef>
          </c:cat>
          <c:val>
            <c:numRef>
              <c:f>Sheet1!$B$3:$G$3</c:f>
              <c:numCache>
                <c:formatCode>General</c:formatCode>
                <c:ptCount val="6"/>
                <c:pt idx="0">
                  <c:v>25</c:v>
                </c:pt>
                <c:pt idx="1">
                  <c:v>26</c:v>
                </c:pt>
                <c:pt idx="2">
                  <c:v>23</c:v>
                </c:pt>
                <c:pt idx="3">
                  <c:v>18</c:v>
                </c:pt>
                <c:pt idx="4">
                  <c:v>21</c:v>
                </c:pt>
                <c:pt idx="5">
                  <c:v>20</c:v>
                </c:pt>
              </c:numCache>
            </c:numRef>
          </c:val>
          <c:smooth val="0"/>
          <c:extLst xmlns:c16r2="http://schemas.microsoft.com/office/drawing/2015/06/chart">
            <c:ext xmlns:c16="http://schemas.microsoft.com/office/drawing/2014/chart" uri="{C3380CC4-5D6E-409C-BE32-E72D297353CC}">
              <c16:uniqueId val="{00000001-431C-47B3-B233-2A4CC0819660}"/>
            </c:ext>
          </c:extLst>
        </c:ser>
        <c:ser>
          <c:idx val="2"/>
          <c:order val="2"/>
          <c:tx>
            <c:strRef>
              <c:f>Sheet1!$A$4</c:f>
              <c:strCache>
                <c:ptCount val="1"/>
                <c:pt idx="0">
                  <c:v>Equally Irish and British</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Sheet1!$B$1:$G$1</c:f>
              <c:numCache>
                <c:formatCode>General</c:formatCode>
                <c:ptCount val="6"/>
                <c:pt idx="0">
                  <c:v>2012</c:v>
                </c:pt>
                <c:pt idx="1">
                  <c:v>2013</c:v>
                </c:pt>
                <c:pt idx="2">
                  <c:v>2014</c:v>
                </c:pt>
                <c:pt idx="3">
                  <c:v>2015</c:v>
                </c:pt>
                <c:pt idx="4">
                  <c:v>2016</c:v>
                </c:pt>
                <c:pt idx="5">
                  <c:v>2017</c:v>
                </c:pt>
              </c:numCache>
            </c:numRef>
          </c:cat>
          <c:val>
            <c:numRef>
              <c:f>Sheet1!$B$4:$G$4</c:f>
              <c:numCache>
                <c:formatCode>General</c:formatCode>
                <c:ptCount val="6"/>
                <c:pt idx="0">
                  <c:v>12</c:v>
                </c:pt>
                <c:pt idx="1">
                  <c:v>14</c:v>
                </c:pt>
                <c:pt idx="2">
                  <c:v>12</c:v>
                </c:pt>
                <c:pt idx="3">
                  <c:v>14</c:v>
                </c:pt>
                <c:pt idx="4">
                  <c:v>13</c:v>
                </c:pt>
                <c:pt idx="5">
                  <c:v>12</c:v>
                </c:pt>
              </c:numCache>
            </c:numRef>
          </c:val>
          <c:smooth val="0"/>
          <c:extLst xmlns:c16r2="http://schemas.microsoft.com/office/drawing/2015/06/chart">
            <c:ext xmlns:c16="http://schemas.microsoft.com/office/drawing/2014/chart" uri="{C3380CC4-5D6E-409C-BE32-E72D297353CC}">
              <c16:uniqueId val="{00000002-431C-47B3-B233-2A4CC0819660}"/>
            </c:ext>
          </c:extLst>
        </c:ser>
        <c:ser>
          <c:idx val="3"/>
          <c:order val="3"/>
          <c:tx>
            <c:strRef>
              <c:f>Sheet1!$A$5</c:f>
              <c:strCache>
                <c:ptCount val="1"/>
                <c:pt idx="0">
                  <c:v>More British than Irish</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cat>
            <c:numRef>
              <c:f>Sheet1!$B$1:$G$1</c:f>
              <c:numCache>
                <c:formatCode>General</c:formatCode>
                <c:ptCount val="6"/>
                <c:pt idx="0">
                  <c:v>2012</c:v>
                </c:pt>
                <c:pt idx="1">
                  <c:v>2013</c:v>
                </c:pt>
                <c:pt idx="2">
                  <c:v>2014</c:v>
                </c:pt>
                <c:pt idx="3">
                  <c:v>2015</c:v>
                </c:pt>
                <c:pt idx="4">
                  <c:v>2016</c:v>
                </c:pt>
                <c:pt idx="5">
                  <c:v>2017</c:v>
                </c:pt>
              </c:numCache>
            </c:numRef>
          </c:cat>
          <c:val>
            <c:numRef>
              <c:f>Sheet1!$B$5:$G$5</c:f>
              <c:numCache>
                <c:formatCode>General</c:formatCode>
                <c:ptCount val="6"/>
                <c:pt idx="0">
                  <c:v>4</c:v>
                </c:pt>
                <c:pt idx="1">
                  <c:v>4</c:v>
                </c:pt>
                <c:pt idx="2">
                  <c:v>2</c:v>
                </c:pt>
                <c:pt idx="3">
                  <c:v>3</c:v>
                </c:pt>
                <c:pt idx="4">
                  <c:v>2</c:v>
                </c:pt>
                <c:pt idx="5">
                  <c:v>2</c:v>
                </c:pt>
              </c:numCache>
            </c:numRef>
          </c:val>
          <c:smooth val="0"/>
          <c:extLst xmlns:c16r2="http://schemas.microsoft.com/office/drawing/2015/06/chart">
            <c:ext xmlns:c16="http://schemas.microsoft.com/office/drawing/2014/chart" uri="{C3380CC4-5D6E-409C-BE32-E72D297353CC}">
              <c16:uniqueId val="{00000003-431C-47B3-B233-2A4CC0819660}"/>
            </c:ext>
          </c:extLst>
        </c:ser>
        <c:ser>
          <c:idx val="4"/>
          <c:order val="4"/>
          <c:tx>
            <c:strRef>
              <c:f>Sheet1!$A$6</c:f>
              <c:strCache>
                <c:ptCount val="1"/>
                <c:pt idx="0">
                  <c:v>British not Irish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Sheet1!$B$1:$G$1</c:f>
              <c:numCache>
                <c:formatCode>General</c:formatCode>
                <c:ptCount val="6"/>
                <c:pt idx="0">
                  <c:v>2012</c:v>
                </c:pt>
                <c:pt idx="1">
                  <c:v>2013</c:v>
                </c:pt>
                <c:pt idx="2">
                  <c:v>2014</c:v>
                </c:pt>
                <c:pt idx="3">
                  <c:v>2015</c:v>
                </c:pt>
                <c:pt idx="4">
                  <c:v>2016</c:v>
                </c:pt>
                <c:pt idx="5">
                  <c:v>2017</c:v>
                </c:pt>
              </c:numCache>
            </c:numRef>
          </c:cat>
          <c:val>
            <c:numRef>
              <c:f>Sheet1!$B$6:$G$6</c:f>
              <c:numCache>
                <c:formatCode>General</c:formatCode>
                <c:ptCount val="6"/>
                <c:pt idx="0">
                  <c:v>1</c:v>
                </c:pt>
                <c:pt idx="1">
                  <c:v>2</c:v>
                </c:pt>
                <c:pt idx="2">
                  <c:v>2</c:v>
                </c:pt>
                <c:pt idx="3">
                  <c:v>1</c:v>
                </c:pt>
                <c:pt idx="4">
                  <c:v>1</c:v>
                </c:pt>
                <c:pt idx="5">
                  <c:v>1</c:v>
                </c:pt>
              </c:numCache>
            </c:numRef>
          </c:val>
          <c:smooth val="0"/>
          <c:extLst xmlns:c16r2="http://schemas.microsoft.com/office/drawing/2015/06/chart">
            <c:ext xmlns:c16="http://schemas.microsoft.com/office/drawing/2014/chart" uri="{C3380CC4-5D6E-409C-BE32-E72D297353CC}">
              <c16:uniqueId val="{00000004-431C-47B3-B233-2A4CC0819660}"/>
            </c:ext>
          </c:extLst>
        </c:ser>
        <c:dLbls>
          <c:showLegendKey val="0"/>
          <c:showVal val="0"/>
          <c:showCatName val="0"/>
          <c:showSerName val="0"/>
          <c:showPercent val="0"/>
          <c:showBubbleSize val="0"/>
        </c:dLbls>
        <c:marker val="1"/>
        <c:smooth val="0"/>
        <c:axId val="148287856"/>
        <c:axId val="148286680"/>
      </c:lineChart>
      <c:catAx>
        <c:axId val="14828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286680"/>
        <c:crosses val="autoZero"/>
        <c:auto val="1"/>
        <c:lblAlgn val="ctr"/>
        <c:lblOffset val="100"/>
        <c:noMultiLvlLbl val="0"/>
      </c:catAx>
      <c:valAx>
        <c:axId val="148286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287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Irish Unity as long-term policy</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Sheet1!$B$1:$U$1</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Sheet1!$B$2:$U$2</c:f>
              <c:numCache>
                <c:formatCode>General</c:formatCode>
                <c:ptCount val="20"/>
                <c:pt idx="0">
                  <c:v>49</c:v>
                </c:pt>
                <c:pt idx="1">
                  <c:v>48</c:v>
                </c:pt>
                <c:pt idx="2">
                  <c:v>42</c:v>
                </c:pt>
                <c:pt idx="3">
                  <c:v>59</c:v>
                </c:pt>
                <c:pt idx="4">
                  <c:v>46</c:v>
                </c:pt>
                <c:pt idx="5">
                  <c:v>49</c:v>
                </c:pt>
                <c:pt idx="6">
                  <c:v>47</c:v>
                </c:pt>
                <c:pt idx="7">
                  <c:v>50</c:v>
                </c:pt>
                <c:pt idx="8">
                  <c:v>56</c:v>
                </c:pt>
                <c:pt idx="9">
                  <c:v>47</c:v>
                </c:pt>
                <c:pt idx="10">
                  <c:v>39</c:v>
                </c:pt>
                <c:pt idx="11">
                  <c:v>40</c:v>
                </c:pt>
                <c:pt idx="12">
                  <c:v>33</c:v>
                </c:pt>
                <c:pt idx="14">
                  <c:v>33</c:v>
                </c:pt>
                <c:pt idx="15">
                  <c:v>28</c:v>
                </c:pt>
                <c:pt idx="16">
                  <c:v>32</c:v>
                </c:pt>
                <c:pt idx="17">
                  <c:v>32</c:v>
                </c:pt>
                <c:pt idx="18">
                  <c:v>35</c:v>
                </c:pt>
                <c:pt idx="19">
                  <c:v>41</c:v>
                </c:pt>
              </c:numCache>
            </c:numRef>
          </c:val>
          <c:smooth val="0"/>
          <c:extLst xmlns:c16r2="http://schemas.microsoft.com/office/drawing/2015/06/chart">
            <c:ext xmlns:c16="http://schemas.microsoft.com/office/drawing/2014/chart" uri="{C3380CC4-5D6E-409C-BE32-E72D297353CC}">
              <c16:uniqueId val="{00000000-1EC2-4F77-A9DC-00DE7ADDD0AC}"/>
            </c:ext>
          </c:extLst>
        </c:ser>
        <c:ser>
          <c:idx val="1"/>
          <c:order val="1"/>
          <c:tx>
            <c:strRef>
              <c:f>Sheet1!$A$3</c:f>
              <c:strCache>
                <c:ptCount val="1"/>
                <c:pt idx="0">
                  <c:v>Identify as Nationalist</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Sheet1!$B$1:$U$1</c:f>
              <c:numCache>
                <c:formatCode>General</c:formatCode>
                <c:ptCount val="20"/>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numCache>
            </c:numRef>
          </c:cat>
          <c:val>
            <c:numRef>
              <c:f>Sheet1!$B$3:$U$3</c:f>
              <c:numCache>
                <c:formatCode>General</c:formatCode>
                <c:ptCount val="20"/>
                <c:pt idx="0">
                  <c:v>63</c:v>
                </c:pt>
                <c:pt idx="1">
                  <c:v>70</c:v>
                </c:pt>
                <c:pt idx="2">
                  <c:v>62</c:v>
                </c:pt>
                <c:pt idx="3">
                  <c:v>65</c:v>
                </c:pt>
                <c:pt idx="4">
                  <c:v>65</c:v>
                </c:pt>
                <c:pt idx="5">
                  <c:v>60</c:v>
                </c:pt>
                <c:pt idx="6">
                  <c:v>57</c:v>
                </c:pt>
                <c:pt idx="7">
                  <c:v>56</c:v>
                </c:pt>
                <c:pt idx="8">
                  <c:v>54</c:v>
                </c:pt>
                <c:pt idx="9">
                  <c:v>56</c:v>
                </c:pt>
                <c:pt idx="10">
                  <c:v>48</c:v>
                </c:pt>
                <c:pt idx="11">
                  <c:v>54</c:v>
                </c:pt>
                <c:pt idx="12">
                  <c:v>54</c:v>
                </c:pt>
                <c:pt idx="14">
                  <c:v>51</c:v>
                </c:pt>
                <c:pt idx="15">
                  <c:v>53</c:v>
                </c:pt>
                <c:pt idx="16">
                  <c:v>54</c:v>
                </c:pt>
                <c:pt idx="17">
                  <c:v>59</c:v>
                </c:pt>
                <c:pt idx="18">
                  <c:v>53</c:v>
                </c:pt>
                <c:pt idx="19">
                  <c:v>50</c:v>
                </c:pt>
              </c:numCache>
            </c:numRef>
          </c:val>
          <c:smooth val="0"/>
          <c:extLst xmlns:c16r2="http://schemas.microsoft.com/office/drawing/2015/06/chart">
            <c:ext xmlns:c16="http://schemas.microsoft.com/office/drawing/2014/chart" uri="{C3380CC4-5D6E-409C-BE32-E72D297353CC}">
              <c16:uniqueId val="{00000001-1EC2-4F77-A9DC-00DE7ADDD0AC}"/>
            </c:ext>
          </c:extLst>
        </c:ser>
        <c:dLbls>
          <c:showLegendKey val="0"/>
          <c:showVal val="0"/>
          <c:showCatName val="0"/>
          <c:showSerName val="0"/>
          <c:showPercent val="0"/>
          <c:showBubbleSize val="0"/>
        </c:dLbls>
        <c:marker val="1"/>
        <c:smooth val="0"/>
        <c:axId val="148288640"/>
        <c:axId val="148289032"/>
      </c:lineChart>
      <c:catAx>
        <c:axId val="14828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289032"/>
        <c:crosses val="autoZero"/>
        <c:auto val="1"/>
        <c:lblAlgn val="ctr"/>
        <c:lblOffset val="100"/>
        <c:noMultiLvlLbl val="0"/>
      </c:catAx>
      <c:valAx>
        <c:axId val="148289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288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6AE3A1-C456-4268-88BA-DDFEBB7BF760}" type="doc">
      <dgm:prSet loTypeId="urn:microsoft.com/office/officeart/2005/8/layout/cycle2" loCatId="cycle" qsTypeId="urn:microsoft.com/office/officeart/2005/8/quickstyle/simple1" qsCatId="simple" csTypeId="urn:microsoft.com/office/officeart/2005/8/colors/accent1_2" csCatId="accent1" phldr="0"/>
      <dgm:spPr/>
      <dgm:t>
        <a:bodyPr/>
        <a:lstStyle/>
        <a:p>
          <a:endParaRPr lang="en-US"/>
        </a:p>
      </dgm:t>
    </dgm:pt>
    <dgm:pt modelId="{336C0E40-4921-48DB-9552-16758A48B497}">
      <dgm:prSet phldrT="[Text]" phldr="1"/>
      <dgm:spPr/>
      <dgm:t>
        <a:bodyPr/>
        <a:lstStyle/>
        <a:p>
          <a:endParaRPr lang="en-US"/>
        </a:p>
      </dgm:t>
    </dgm:pt>
    <dgm:pt modelId="{2E7BF54F-FF2A-4970-8C42-579551C80346}" type="parTrans" cxnId="{4B739A8D-29B3-4955-9845-6D889E40020E}">
      <dgm:prSet/>
      <dgm:spPr/>
      <dgm:t>
        <a:bodyPr/>
        <a:lstStyle/>
        <a:p>
          <a:endParaRPr lang="en-US"/>
        </a:p>
      </dgm:t>
    </dgm:pt>
    <dgm:pt modelId="{FE82305C-8118-4758-8EFD-A43B1EF78C07}" type="sibTrans" cxnId="{4B739A8D-29B3-4955-9845-6D889E40020E}">
      <dgm:prSet/>
      <dgm:spPr/>
      <dgm:t>
        <a:bodyPr/>
        <a:lstStyle/>
        <a:p>
          <a:endParaRPr lang="en-US"/>
        </a:p>
      </dgm:t>
    </dgm:pt>
    <dgm:pt modelId="{9B7EC690-9200-4490-B1EE-FE75B5C577F4}">
      <dgm:prSet phldrT="[Text]" phldr="1"/>
      <dgm:spPr/>
      <dgm:t>
        <a:bodyPr/>
        <a:lstStyle/>
        <a:p>
          <a:endParaRPr lang="en-US"/>
        </a:p>
      </dgm:t>
    </dgm:pt>
    <dgm:pt modelId="{AF706943-CF94-42DA-8DFD-28C3E42E7652}" type="parTrans" cxnId="{745AEE97-BF92-4BAF-B7C7-DAAAE4240E55}">
      <dgm:prSet/>
      <dgm:spPr/>
      <dgm:t>
        <a:bodyPr/>
        <a:lstStyle/>
        <a:p>
          <a:endParaRPr lang="en-US"/>
        </a:p>
      </dgm:t>
    </dgm:pt>
    <dgm:pt modelId="{C54D5AFF-A71D-40AC-9C57-96E548997B19}" type="sibTrans" cxnId="{745AEE97-BF92-4BAF-B7C7-DAAAE4240E55}">
      <dgm:prSet/>
      <dgm:spPr/>
      <dgm:t>
        <a:bodyPr/>
        <a:lstStyle/>
        <a:p>
          <a:endParaRPr lang="en-US"/>
        </a:p>
      </dgm:t>
    </dgm:pt>
    <dgm:pt modelId="{382907CE-57EB-414A-A890-C42B16677B8D}">
      <dgm:prSet phldrT="[Text]" phldr="1"/>
      <dgm:spPr/>
      <dgm:t>
        <a:bodyPr/>
        <a:lstStyle/>
        <a:p>
          <a:endParaRPr lang="en-US"/>
        </a:p>
      </dgm:t>
    </dgm:pt>
    <dgm:pt modelId="{8FEDBB2E-ECE1-4246-8629-A1D958F6CC5D}" type="parTrans" cxnId="{D2B58C5E-AFCC-4F6C-943A-5E32EDDE7D28}">
      <dgm:prSet/>
      <dgm:spPr/>
      <dgm:t>
        <a:bodyPr/>
        <a:lstStyle/>
        <a:p>
          <a:endParaRPr lang="en-US"/>
        </a:p>
      </dgm:t>
    </dgm:pt>
    <dgm:pt modelId="{E5DD8966-87DB-4922-A1CC-B55F43E7D43C}" type="sibTrans" cxnId="{D2B58C5E-AFCC-4F6C-943A-5E32EDDE7D28}">
      <dgm:prSet/>
      <dgm:spPr/>
      <dgm:t>
        <a:bodyPr/>
        <a:lstStyle/>
        <a:p>
          <a:endParaRPr lang="en-US"/>
        </a:p>
      </dgm:t>
    </dgm:pt>
    <dgm:pt modelId="{AA743103-D9B9-4550-9C58-475F63F6B7D3}" type="pres">
      <dgm:prSet presAssocID="{696AE3A1-C456-4268-88BA-DDFEBB7BF760}" presName="cycle" presStyleCnt="0">
        <dgm:presLayoutVars>
          <dgm:dir/>
          <dgm:resizeHandles val="exact"/>
        </dgm:presLayoutVars>
      </dgm:prSet>
      <dgm:spPr/>
      <dgm:t>
        <a:bodyPr/>
        <a:lstStyle/>
        <a:p>
          <a:endParaRPr lang="en-GB"/>
        </a:p>
      </dgm:t>
    </dgm:pt>
    <dgm:pt modelId="{8DABA92F-7A1A-4117-8F0C-9EC852D314F5}" type="pres">
      <dgm:prSet presAssocID="{336C0E40-4921-48DB-9552-16758A48B497}" presName="node" presStyleLbl="node1" presStyleIdx="0" presStyleCnt="3">
        <dgm:presLayoutVars>
          <dgm:bulletEnabled val="1"/>
        </dgm:presLayoutVars>
      </dgm:prSet>
      <dgm:spPr/>
      <dgm:t>
        <a:bodyPr/>
        <a:lstStyle/>
        <a:p>
          <a:endParaRPr lang="en-GB"/>
        </a:p>
      </dgm:t>
    </dgm:pt>
    <dgm:pt modelId="{2A2B177F-FE15-44CC-BDB6-F237512A0408}" type="pres">
      <dgm:prSet presAssocID="{FE82305C-8118-4758-8EFD-A43B1EF78C07}" presName="sibTrans" presStyleLbl="sibTrans2D1" presStyleIdx="0" presStyleCnt="3"/>
      <dgm:spPr/>
      <dgm:t>
        <a:bodyPr/>
        <a:lstStyle/>
        <a:p>
          <a:endParaRPr lang="en-GB"/>
        </a:p>
      </dgm:t>
    </dgm:pt>
    <dgm:pt modelId="{E81F511E-3D2F-4FB6-B632-1EF27E8D6A96}" type="pres">
      <dgm:prSet presAssocID="{FE82305C-8118-4758-8EFD-A43B1EF78C07}" presName="connectorText" presStyleLbl="sibTrans2D1" presStyleIdx="0" presStyleCnt="3"/>
      <dgm:spPr/>
      <dgm:t>
        <a:bodyPr/>
        <a:lstStyle/>
        <a:p>
          <a:endParaRPr lang="en-GB"/>
        </a:p>
      </dgm:t>
    </dgm:pt>
    <dgm:pt modelId="{CA6C1318-E350-47D5-B4AE-3894EFF74138}" type="pres">
      <dgm:prSet presAssocID="{9B7EC690-9200-4490-B1EE-FE75B5C577F4}" presName="node" presStyleLbl="node1" presStyleIdx="1" presStyleCnt="3">
        <dgm:presLayoutVars>
          <dgm:bulletEnabled val="1"/>
        </dgm:presLayoutVars>
      </dgm:prSet>
      <dgm:spPr/>
      <dgm:t>
        <a:bodyPr/>
        <a:lstStyle/>
        <a:p>
          <a:endParaRPr lang="en-GB"/>
        </a:p>
      </dgm:t>
    </dgm:pt>
    <dgm:pt modelId="{3A135255-869A-4680-A353-2621A3E3B102}" type="pres">
      <dgm:prSet presAssocID="{C54D5AFF-A71D-40AC-9C57-96E548997B19}" presName="sibTrans" presStyleLbl="sibTrans2D1" presStyleIdx="1" presStyleCnt="3"/>
      <dgm:spPr/>
      <dgm:t>
        <a:bodyPr/>
        <a:lstStyle/>
        <a:p>
          <a:endParaRPr lang="en-GB"/>
        </a:p>
      </dgm:t>
    </dgm:pt>
    <dgm:pt modelId="{B971DF2A-F1D8-414E-9CFB-AE39CD435A6A}" type="pres">
      <dgm:prSet presAssocID="{C54D5AFF-A71D-40AC-9C57-96E548997B19}" presName="connectorText" presStyleLbl="sibTrans2D1" presStyleIdx="1" presStyleCnt="3"/>
      <dgm:spPr/>
      <dgm:t>
        <a:bodyPr/>
        <a:lstStyle/>
        <a:p>
          <a:endParaRPr lang="en-GB"/>
        </a:p>
      </dgm:t>
    </dgm:pt>
    <dgm:pt modelId="{1DDCAE28-B2B2-45D4-869E-6C80EF91ABBE}" type="pres">
      <dgm:prSet presAssocID="{382907CE-57EB-414A-A890-C42B16677B8D}" presName="node" presStyleLbl="node1" presStyleIdx="2" presStyleCnt="3">
        <dgm:presLayoutVars>
          <dgm:bulletEnabled val="1"/>
        </dgm:presLayoutVars>
      </dgm:prSet>
      <dgm:spPr/>
      <dgm:t>
        <a:bodyPr/>
        <a:lstStyle/>
        <a:p>
          <a:endParaRPr lang="en-GB"/>
        </a:p>
      </dgm:t>
    </dgm:pt>
    <dgm:pt modelId="{C01BB2C6-DE0B-4582-9B68-8EB9980EAB62}" type="pres">
      <dgm:prSet presAssocID="{E5DD8966-87DB-4922-A1CC-B55F43E7D43C}" presName="sibTrans" presStyleLbl="sibTrans2D1" presStyleIdx="2" presStyleCnt="3"/>
      <dgm:spPr/>
      <dgm:t>
        <a:bodyPr/>
        <a:lstStyle/>
        <a:p>
          <a:endParaRPr lang="en-GB"/>
        </a:p>
      </dgm:t>
    </dgm:pt>
    <dgm:pt modelId="{916D44D9-83CD-4F0A-9075-D006560F9625}" type="pres">
      <dgm:prSet presAssocID="{E5DD8966-87DB-4922-A1CC-B55F43E7D43C}" presName="connectorText" presStyleLbl="sibTrans2D1" presStyleIdx="2" presStyleCnt="3"/>
      <dgm:spPr/>
      <dgm:t>
        <a:bodyPr/>
        <a:lstStyle/>
        <a:p>
          <a:endParaRPr lang="en-GB"/>
        </a:p>
      </dgm:t>
    </dgm:pt>
  </dgm:ptLst>
  <dgm:cxnLst>
    <dgm:cxn modelId="{5EF1D6D9-5E6F-4802-85EB-977D037CEFF0}" type="presOf" srcId="{E5DD8966-87DB-4922-A1CC-B55F43E7D43C}" destId="{916D44D9-83CD-4F0A-9075-D006560F9625}" srcOrd="1" destOrd="0" presId="urn:microsoft.com/office/officeart/2005/8/layout/cycle2"/>
    <dgm:cxn modelId="{9CDA0FC0-80CC-478A-9551-E9DF8AAA95DC}" type="presOf" srcId="{696AE3A1-C456-4268-88BA-DDFEBB7BF760}" destId="{AA743103-D9B9-4550-9C58-475F63F6B7D3}" srcOrd="0" destOrd="0" presId="urn:microsoft.com/office/officeart/2005/8/layout/cycle2"/>
    <dgm:cxn modelId="{3E98943D-821E-42A7-819C-77E7DC966B30}" type="presOf" srcId="{E5DD8966-87DB-4922-A1CC-B55F43E7D43C}" destId="{C01BB2C6-DE0B-4582-9B68-8EB9980EAB62}" srcOrd="0" destOrd="0" presId="urn:microsoft.com/office/officeart/2005/8/layout/cycle2"/>
    <dgm:cxn modelId="{745AEE97-BF92-4BAF-B7C7-DAAAE4240E55}" srcId="{696AE3A1-C456-4268-88BA-DDFEBB7BF760}" destId="{9B7EC690-9200-4490-B1EE-FE75B5C577F4}" srcOrd="1" destOrd="0" parTransId="{AF706943-CF94-42DA-8DFD-28C3E42E7652}" sibTransId="{C54D5AFF-A71D-40AC-9C57-96E548997B19}"/>
    <dgm:cxn modelId="{D0A6487C-B00B-4AB8-A63E-52781B55D143}" type="presOf" srcId="{C54D5AFF-A71D-40AC-9C57-96E548997B19}" destId="{3A135255-869A-4680-A353-2621A3E3B102}" srcOrd="0" destOrd="0" presId="urn:microsoft.com/office/officeart/2005/8/layout/cycle2"/>
    <dgm:cxn modelId="{D2B58C5E-AFCC-4F6C-943A-5E32EDDE7D28}" srcId="{696AE3A1-C456-4268-88BA-DDFEBB7BF760}" destId="{382907CE-57EB-414A-A890-C42B16677B8D}" srcOrd="2" destOrd="0" parTransId="{8FEDBB2E-ECE1-4246-8629-A1D958F6CC5D}" sibTransId="{E5DD8966-87DB-4922-A1CC-B55F43E7D43C}"/>
    <dgm:cxn modelId="{1474C81E-7161-4EAA-8B89-0DB1C8C8EEE8}" type="presOf" srcId="{FE82305C-8118-4758-8EFD-A43B1EF78C07}" destId="{2A2B177F-FE15-44CC-BDB6-F237512A0408}" srcOrd="0" destOrd="0" presId="urn:microsoft.com/office/officeart/2005/8/layout/cycle2"/>
    <dgm:cxn modelId="{A82671ED-2FCB-4D71-92C4-D1B3809860EA}" type="presOf" srcId="{382907CE-57EB-414A-A890-C42B16677B8D}" destId="{1DDCAE28-B2B2-45D4-869E-6C80EF91ABBE}" srcOrd="0" destOrd="0" presId="urn:microsoft.com/office/officeart/2005/8/layout/cycle2"/>
    <dgm:cxn modelId="{4CC160B5-59BB-4F4C-9B61-990B04DB0C50}" type="presOf" srcId="{336C0E40-4921-48DB-9552-16758A48B497}" destId="{8DABA92F-7A1A-4117-8F0C-9EC852D314F5}" srcOrd="0" destOrd="0" presId="urn:microsoft.com/office/officeart/2005/8/layout/cycle2"/>
    <dgm:cxn modelId="{76C610DA-D757-4808-B84C-FC9AC141D38C}" type="presOf" srcId="{C54D5AFF-A71D-40AC-9C57-96E548997B19}" destId="{B971DF2A-F1D8-414E-9CFB-AE39CD435A6A}" srcOrd="1" destOrd="0" presId="urn:microsoft.com/office/officeart/2005/8/layout/cycle2"/>
    <dgm:cxn modelId="{1EE6BF52-65D4-4840-8896-411ED86FAD22}" type="presOf" srcId="{FE82305C-8118-4758-8EFD-A43B1EF78C07}" destId="{E81F511E-3D2F-4FB6-B632-1EF27E8D6A96}" srcOrd="1" destOrd="0" presId="urn:microsoft.com/office/officeart/2005/8/layout/cycle2"/>
    <dgm:cxn modelId="{4B739A8D-29B3-4955-9845-6D889E40020E}" srcId="{696AE3A1-C456-4268-88BA-DDFEBB7BF760}" destId="{336C0E40-4921-48DB-9552-16758A48B497}" srcOrd="0" destOrd="0" parTransId="{2E7BF54F-FF2A-4970-8C42-579551C80346}" sibTransId="{FE82305C-8118-4758-8EFD-A43B1EF78C07}"/>
    <dgm:cxn modelId="{822F3FF3-BAC4-4D9B-B6BA-DEE61BBAED6F}" type="presOf" srcId="{9B7EC690-9200-4490-B1EE-FE75B5C577F4}" destId="{CA6C1318-E350-47D5-B4AE-3894EFF74138}" srcOrd="0" destOrd="0" presId="urn:microsoft.com/office/officeart/2005/8/layout/cycle2"/>
    <dgm:cxn modelId="{89AEA07B-6BE2-4EB4-96F1-350B7DF3B21B}" type="presParOf" srcId="{AA743103-D9B9-4550-9C58-475F63F6B7D3}" destId="{8DABA92F-7A1A-4117-8F0C-9EC852D314F5}" srcOrd="0" destOrd="0" presId="urn:microsoft.com/office/officeart/2005/8/layout/cycle2"/>
    <dgm:cxn modelId="{5DC0C8F4-F0F5-49F8-9065-F6E17D3846B7}" type="presParOf" srcId="{AA743103-D9B9-4550-9C58-475F63F6B7D3}" destId="{2A2B177F-FE15-44CC-BDB6-F237512A0408}" srcOrd="1" destOrd="0" presId="urn:microsoft.com/office/officeart/2005/8/layout/cycle2"/>
    <dgm:cxn modelId="{E4137114-F7C4-43B5-9793-B3BFB04CD5E9}" type="presParOf" srcId="{2A2B177F-FE15-44CC-BDB6-F237512A0408}" destId="{E81F511E-3D2F-4FB6-B632-1EF27E8D6A96}" srcOrd="0" destOrd="0" presId="urn:microsoft.com/office/officeart/2005/8/layout/cycle2"/>
    <dgm:cxn modelId="{6E4E125E-7CB0-4D69-B233-8203F6E5468B}" type="presParOf" srcId="{AA743103-D9B9-4550-9C58-475F63F6B7D3}" destId="{CA6C1318-E350-47D5-B4AE-3894EFF74138}" srcOrd="2" destOrd="0" presId="urn:microsoft.com/office/officeart/2005/8/layout/cycle2"/>
    <dgm:cxn modelId="{692CA79F-BF61-48FA-9A7A-EE5462E7CB36}" type="presParOf" srcId="{AA743103-D9B9-4550-9C58-475F63F6B7D3}" destId="{3A135255-869A-4680-A353-2621A3E3B102}" srcOrd="3" destOrd="0" presId="urn:microsoft.com/office/officeart/2005/8/layout/cycle2"/>
    <dgm:cxn modelId="{591284F9-C92C-4F46-BD69-40767DCD64DC}" type="presParOf" srcId="{3A135255-869A-4680-A353-2621A3E3B102}" destId="{B971DF2A-F1D8-414E-9CFB-AE39CD435A6A}" srcOrd="0" destOrd="0" presId="urn:microsoft.com/office/officeart/2005/8/layout/cycle2"/>
    <dgm:cxn modelId="{228B218F-810B-4C07-8B47-E3EF9D6D2539}" type="presParOf" srcId="{AA743103-D9B9-4550-9C58-475F63F6B7D3}" destId="{1DDCAE28-B2B2-45D4-869E-6C80EF91ABBE}" srcOrd="4" destOrd="0" presId="urn:microsoft.com/office/officeart/2005/8/layout/cycle2"/>
    <dgm:cxn modelId="{3D4B3CD6-95EB-4728-B08A-E6E679617688}" type="presParOf" srcId="{AA743103-D9B9-4550-9C58-475F63F6B7D3}" destId="{C01BB2C6-DE0B-4582-9B68-8EB9980EAB62}" srcOrd="5" destOrd="0" presId="urn:microsoft.com/office/officeart/2005/8/layout/cycle2"/>
    <dgm:cxn modelId="{974B4836-CA36-4DF0-982E-CB241AB2AEC9}" type="presParOf" srcId="{C01BB2C6-DE0B-4582-9B68-8EB9980EAB62}" destId="{916D44D9-83CD-4F0A-9075-D006560F962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en-GB" dirty="0"/>
          </a:p>
        </p:txBody>
      </p:sp>
      <p:sp>
        <p:nvSpPr>
          <p:cNvPr id="3" name="Date Placeholder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3C5231BD-3727-45CE-9845-9022E5B9E706}" type="datetimeFigureOut">
              <a:rPr lang="en-GB" smtClean="0"/>
              <a:t>25/06/2019</a:t>
            </a:fld>
            <a:endParaRPr lang="en-GB" dirty="0"/>
          </a:p>
        </p:txBody>
      </p:sp>
      <p:sp>
        <p:nvSpPr>
          <p:cNvPr id="4" name="Slide Image Placeholder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en-GB" dirty="0"/>
          </a:p>
        </p:txBody>
      </p:sp>
      <p:sp>
        <p:nvSpPr>
          <p:cNvPr id="5" name="Notes Placeholder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251F2658-D91E-4686-BC74-AEDCBA2B2395}" type="slidenum">
              <a:rPr lang="en-GB" smtClean="0"/>
              <a:t>‹#›</a:t>
            </a:fld>
            <a:endParaRPr lang="en-GB" dirty="0"/>
          </a:p>
        </p:txBody>
      </p:sp>
    </p:spTree>
    <p:extLst>
      <p:ext uri="{BB962C8B-B14F-4D97-AF65-F5344CB8AC3E}">
        <p14:creationId xmlns:p14="http://schemas.microsoft.com/office/powerpoint/2010/main" val="3444435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795DE47-6398-4DA4-9B36-85A0D9856A3C}" type="datetime1">
              <a:rPr lang="en-GB" smtClean="0"/>
              <a:t>25/06/2019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EE8DF0A-406E-47C0-B57D-B98F0FB3F1A6}" type="slidenum">
              <a:rPr lang="en-GB" smtClean="0"/>
              <a:t>‹#›</a:t>
            </a:fld>
            <a:endParaRPr lang="en-GB" dirty="0"/>
          </a:p>
        </p:txBody>
      </p:sp>
    </p:spTree>
    <p:extLst>
      <p:ext uri="{BB962C8B-B14F-4D97-AF65-F5344CB8AC3E}">
        <p14:creationId xmlns:p14="http://schemas.microsoft.com/office/powerpoint/2010/main" val="7908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462CD5F-8D38-4B06-9054-726FDA40AB4C}" type="datetime1">
              <a:rPr lang="en-GB" smtClean="0"/>
              <a:t>25/06/2019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EE8DF0A-406E-47C0-B57D-B98F0FB3F1A6}" type="slidenum">
              <a:rPr lang="en-GB" smtClean="0"/>
              <a:t>‹#›</a:t>
            </a:fld>
            <a:endParaRPr lang="en-GB" dirty="0"/>
          </a:p>
        </p:txBody>
      </p:sp>
    </p:spTree>
    <p:extLst>
      <p:ext uri="{BB962C8B-B14F-4D97-AF65-F5344CB8AC3E}">
        <p14:creationId xmlns:p14="http://schemas.microsoft.com/office/powerpoint/2010/main" val="1660174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F5ADD-6337-4F5F-90EE-7843267E1145}" type="datetime1">
              <a:rPr lang="en-GB" smtClean="0"/>
              <a:t>25/06/2019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EE8DF0A-406E-47C0-B57D-B98F0FB3F1A6}" type="slidenum">
              <a:rPr lang="en-GB" smtClean="0"/>
              <a:t>‹#›</a:t>
            </a:fld>
            <a:endParaRPr lang="en-GB" dirty="0"/>
          </a:p>
        </p:txBody>
      </p:sp>
    </p:spTree>
    <p:extLst>
      <p:ext uri="{BB962C8B-B14F-4D97-AF65-F5344CB8AC3E}">
        <p14:creationId xmlns:p14="http://schemas.microsoft.com/office/powerpoint/2010/main" val="3085227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all" baseline="0">
                <a:solidFill>
                  <a:srgbClr val="E30613"/>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2pPr>
              <a:defRPr sz="2800"/>
            </a:lvl2pPr>
            <a:lvl3pPr>
              <a:defRPr sz="2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04CF2981-EAB2-42E9-8F60-2CF591975C1F}" type="datetime1">
              <a:rPr lang="en-GB" smtClean="0"/>
              <a:t>25/06/2019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86690" y="6356350"/>
            <a:ext cx="2743200" cy="365125"/>
          </a:xfrm>
        </p:spPr>
        <p:txBody>
          <a:bodyPr/>
          <a:lstStyle>
            <a:lvl1pPr algn="l">
              <a:defRPr sz="1400">
                <a:solidFill>
                  <a:schemeClr val="tx1"/>
                </a:solidFill>
              </a:defRPr>
            </a:lvl1pPr>
          </a:lstStyle>
          <a:p>
            <a:fld id="{5EE8DF0A-406E-47C0-B57D-B98F0FB3F1A6}" type="slidenum">
              <a:rPr lang="en-GB" smtClean="0"/>
              <a:pPr/>
              <a:t>‹#›</a:t>
            </a:fld>
            <a:endParaRPr lang="en-GB" dirty="0"/>
          </a:p>
        </p:txBody>
      </p:sp>
      <p:pic>
        <p:nvPicPr>
          <p:cNvPr id="7" name="Picture 6"/>
          <p:cNvPicPr>
            <a:picLocks noChangeAspect="1"/>
          </p:cNvPicPr>
          <p:nvPr userDrawn="1"/>
        </p:nvPicPr>
        <p:blipFill>
          <a:blip r:embed="rId2"/>
          <a:stretch>
            <a:fillRect/>
          </a:stretch>
        </p:blipFill>
        <p:spPr>
          <a:xfrm>
            <a:off x="10093372" y="6020374"/>
            <a:ext cx="1835055" cy="701101"/>
          </a:xfrm>
          <a:prstGeom prst="rect">
            <a:avLst/>
          </a:prstGeom>
        </p:spPr>
      </p:pic>
    </p:spTree>
    <p:extLst>
      <p:ext uri="{BB962C8B-B14F-4D97-AF65-F5344CB8AC3E}">
        <p14:creationId xmlns:p14="http://schemas.microsoft.com/office/powerpoint/2010/main" val="2649403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DED4F9-FEB1-43CC-8787-2EE9B7C93DE7}" type="datetime1">
              <a:rPr lang="en-GB" smtClean="0"/>
              <a:t>25/06/2019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EE8DF0A-406E-47C0-B57D-B98F0FB3F1A6}" type="slidenum">
              <a:rPr lang="en-GB" smtClean="0"/>
              <a:t>‹#›</a:t>
            </a:fld>
            <a:endParaRPr lang="en-GB" dirty="0"/>
          </a:p>
        </p:txBody>
      </p:sp>
    </p:spTree>
    <p:extLst>
      <p:ext uri="{BB962C8B-B14F-4D97-AF65-F5344CB8AC3E}">
        <p14:creationId xmlns:p14="http://schemas.microsoft.com/office/powerpoint/2010/main" val="2336860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9B21FCE-2236-4542-9978-63CA747B5C7A}" type="datetime1">
              <a:rPr lang="en-GB" smtClean="0"/>
              <a:t>25/06/2019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EE8DF0A-406E-47C0-B57D-B98F0FB3F1A6}" type="slidenum">
              <a:rPr lang="en-GB" smtClean="0"/>
              <a:t>‹#›</a:t>
            </a:fld>
            <a:endParaRPr lang="en-GB" dirty="0"/>
          </a:p>
        </p:txBody>
      </p:sp>
    </p:spTree>
    <p:extLst>
      <p:ext uri="{BB962C8B-B14F-4D97-AF65-F5344CB8AC3E}">
        <p14:creationId xmlns:p14="http://schemas.microsoft.com/office/powerpoint/2010/main" val="2931735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2B70E7-E193-4372-9011-2BD9A439D671}" type="datetime1">
              <a:rPr lang="en-GB" smtClean="0"/>
              <a:t>25/06/2019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EE8DF0A-406E-47C0-B57D-B98F0FB3F1A6}" type="slidenum">
              <a:rPr lang="en-GB" smtClean="0"/>
              <a:t>‹#›</a:t>
            </a:fld>
            <a:endParaRPr lang="en-GB" dirty="0"/>
          </a:p>
        </p:txBody>
      </p:sp>
    </p:spTree>
    <p:extLst>
      <p:ext uri="{BB962C8B-B14F-4D97-AF65-F5344CB8AC3E}">
        <p14:creationId xmlns:p14="http://schemas.microsoft.com/office/powerpoint/2010/main" val="63678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FDC8C73-922E-4D9F-9994-799745DDED4D}" type="datetime1">
              <a:rPr lang="en-GB" smtClean="0"/>
              <a:t>25/06/2019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EE8DF0A-406E-47C0-B57D-B98F0FB3F1A6}" type="slidenum">
              <a:rPr lang="en-GB" smtClean="0"/>
              <a:t>‹#›</a:t>
            </a:fld>
            <a:endParaRPr lang="en-GB" dirty="0"/>
          </a:p>
        </p:txBody>
      </p:sp>
    </p:spTree>
    <p:extLst>
      <p:ext uri="{BB962C8B-B14F-4D97-AF65-F5344CB8AC3E}">
        <p14:creationId xmlns:p14="http://schemas.microsoft.com/office/powerpoint/2010/main" val="3921353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45763-952E-47A2-B6D6-DD34B81ABC55}" type="datetime1">
              <a:rPr lang="en-GB" smtClean="0"/>
              <a:t>25/06/2019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a:xfrm>
            <a:off x="175260" y="6356349"/>
            <a:ext cx="577215" cy="365125"/>
          </a:xfrm>
        </p:spPr>
        <p:txBody>
          <a:bodyPr/>
          <a:lstStyle>
            <a:lvl1pPr algn="l">
              <a:defRPr sz="1400">
                <a:solidFill>
                  <a:schemeClr val="tx1"/>
                </a:solidFill>
              </a:defRPr>
            </a:lvl1pPr>
          </a:lstStyle>
          <a:p>
            <a:fld id="{5EE8DF0A-406E-47C0-B57D-B98F0FB3F1A6}" type="slidenum">
              <a:rPr lang="en-GB" smtClean="0"/>
              <a:pPr/>
              <a:t>‹#›</a:t>
            </a:fld>
            <a:endParaRPr lang="en-GB" dirty="0"/>
          </a:p>
        </p:txBody>
      </p:sp>
      <p:pic>
        <p:nvPicPr>
          <p:cNvPr id="5" name="Picture 4"/>
          <p:cNvPicPr>
            <a:picLocks noChangeAspect="1"/>
          </p:cNvPicPr>
          <p:nvPr userDrawn="1"/>
        </p:nvPicPr>
        <p:blipFill>
          <a:blip r:embed="rId2"/>
          <a:stretch>
            <a:fillRect/>
          </a:stretch>
        </p:blipFill>
        <p:spPr>
          <a:xfrm>
            <a:off x="10094400" y="6020374"/>
            <a:ext cx="1835055" cy="701101"/>
          </a:xfrm>
          <a:prstGeom prst="rect">
            <a:avLst/>
          </a:prstGeom>
        </p:spPr>
      </p:pic>
      <p:sp>
        <p:nvSpPr>
          <p:cNvPr id="7" name="Text Placeholder 6"/>
          <p:cNvSpPr>
            <a:spLocks noGrp="1"/>
          </p:cNvSpPr>
          <p:nvPr>
            <p:ph type="body" sz="quarter" idx="13"/>
          </p:nvPr>
        </p:nvSpPr>
        <p:spPr>
          <a:xfrm>
            <a:off x="365760" y="407962"/>
            <a:ext cx="11384915" cy="5307037"/>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388704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D29688-9BF1-4393-ADBF-F5B029C6B9BD}" type="datetime1">
              <a:rPr lang="en-GB" smtClean="0"/>
              <a:t>25/06/2019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EE8DF0A-406E-47C0-B57D-B98F0FB3F1A6}" type="slidenum">
              <a:rPr lang="en-GB" smtClean="0"/>
              <a:t>‹#›</a:t>
            </a:fld>
            <a:endParaRPr lang="en-GB" dirty="0"/>
          </a:p>
        </p:txBody>
      </p:sp>
    </p:spTree>
    <p:extLst>
      <p:ext uri="{BB962C8B-B14F-4D97-AF65-F5344CB8AC3E}">
        <p14:creationId xmlns:p14="http://schemas.microsoft.com/office/powerpoint/2010/main" val="633924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7670" y="221615"/>
            <a:ext cx="4610100" cy="1340485"/>
          </a:xfrm>
        </p:spPr>
        <p:txBody>
          <a:bodyPr anchor="ctr">
            <a:normAutofit/>
          </a:bodyPr>
          <a:lstStyle>
            <a:lvl1pPr>
              <a:defRPr sz="4000" b="1" cap="all" baseline="0">
                <a:solidFill>
                  <a:srgbClr val="E30613"/>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5181600" y="221615"/>
            <a:ext cx="6808470" cy="60191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407670" y="1677670"/>
            <a:ext cx="4610100" cy="4071303"/>
          </a:xfrm>
        </p:spPr>
        <p:txBody>
          <a:bodyPr>
            <a:normAutofit/>
          </a:bodyPr>
          <a:lstStyle>
            <a:lvl1pPr marL="285750" indent="-285750">
              <a:buFont typeface="Arial" panose="020B0604020202020204" pitchFamily="34" charset="0"/>
              <a:buChar char="•"/>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4986C8D-1221-4724-8B91-77BF10070B02}" type="datetime1">
              <a:rPr lang="en-GB" smtClean="0"/>
              <a:t>25/06/2019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9246870" y="6356985"/>
            <a:ext cx="2743200" cy="365125"/>
          </a:xfrm>
        </p:spPr>
        <p:txBody>
          <a:bodyPr/>
          <a:lstStyle>
            <a:lvl1pPr>
              <a:defRPr sz="1400">
                <a:solidFill>
                  <a:schemeClr val="tx1"/>
                </a:solidFill>
              </a:defRPr>
            </a:lvl1pPr>
          </a:lstStyle>
          <a:p>
            <a:fld id="{5EE8DF0A-406E-47C0-B57D-B98F0FB3F1A6}" type="slidenum">
              <a:rPr lang="en-GB" smtClean="0"/>
              <a:pPr/>
              <a:t>‹#›</a:t>
            </a:fld>
            <a:endParaRPr lang="en-GB" dirty="0"/>
          </a:p>
        </p:txBody>
      </p:sp>
      <p:pic>
        <p:nvPicPr>
          <p:cNvPr id="8" name="Picture 7"/>
          <p:cNvPicPr>
            <a:picLocks noChangeAspect="1"/>
          </p:cNvPicPr>
          <p:nvPr userDrawn="1"/>
        </p:nvPicPr>
        <p:blipFill>
          <a:blip r:embed="rId2"/>
          <a:stretch>
            <a:fillRect/>
          </a:stretch>
        </p:blipFill>
        <p:spPr>
          <a:xfrm>
            <a:off x="407670" y="6020374"/>
            <a:ext cx="1835055" cy="701101"/>
          </a:xfrm>
          <a:prstGeom prst="rect">
            <a:avLst/>
          </a:prstGeom>
        </p:spPr>
      </p:pic>
    </p:spTree>
    <p:extLst>
      <p:ext uri="{BB962C8B-B14F-4D97-AF65-F5344CB8AC3E}">
        <p14:creationId xmlns:p14="http://schemas.microsoft.com/office/powerpoint/2010/main" val="2335077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C39F2-798C-41E2-A7A3-8BF552EEB7F5}" type="datetime1">
              <a:rPr lang="en-GB" smtClean="0"/>
              <a:t>25/06/2019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8DF0A-406E-47C0-B57D-B98F0FB3F1A6}" type="slidenum">
              <a:rPr lang="en-GB" smtClean="0"/>
              <a:t>‹#›</a:t>
            </a:fld>
            <a:endParaRPr lang="en-GB" dirty="0"/>
          </a:p>
        </p:txBody>
      </p:sp>
    </p:spTree>
    <p:extLst>
      <p:ext uri="{BB962C8B-B14F-4D97-AF65-F5344CB8AC3E}">
        <p14:creationId xmlns:p14="http://schemas.microsoft.com/office/powerpoint/2010/main" val="1111816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76500" y="947238"/>
            <a:ext cx="8683868" cy="2343150"/>
          </a:xfrm>
        </p:spPr>
        <p:txBody>
          <a:bodyPr anchor="ctr">
            <a:normAutofit/>
          </a:bodyPr>
          <a:lstStyle/>
          <a:p>
            <a:r>
              <a:rPr lang="en-GB" sz="8000" b="1" dirty="0"/>
              <a:t>Irish Nationalism and Republicanism</a:t>
            </a:r>
          </a:p>
        </p:txBody>
      </p:sp>
      <p:sp>
        <p:nvSpPr>
          <p:cNvPr id="3" name="Subtitle 2"/>
          <p:cNvSpPr>
            <a:spLocks noGrp="1"/>
          </p:cNvSpPr>
          <p:nvPr>
            <p:ph type="subTitle" idx="1"/>
          </p:nvPr>
        </p:nvSpPr>
        <p:spPr>
          <a:xfrm>
            <a:off x="955356" y="5595941"/>
            <a:ext cx="5097705" cy="1041287"/>
          </a:xfrm>
        </p:spPr>
        <p:txBody>
          <a:bodyPr anchor="ctr">
            <a:normAutofit/>
          </a:bodyPr>
          <a:lstStyle/>
          <a:p>
            <a:pPr algn="l">
              <a:spcBef>
                <a:spcPts val="0"/>
              </a:spcBef>
            </a:pPr>
            <a:r>
              <a:rPr lang="en-GB" sz="1800" dirty="0">
                <a:solidFill>
                  <a:srgbClr val="E30613"/>
                </a:solidFill>
              </a:rPr>
              <a:t>Dr Cathal McManus</a:t>
            </a:r>
          </a:p>
          <a:p>
            <a:pPr algn="l">
              <a:spcBef>
                <a:spcPts val="0"/>
              </a:spcBef>
            </a:pPr>
            <a:r>
              <a:rPr lang="en-GB" sz="1800" dirty="0">
                <a:solidFill>
                  <a:srgbClr val="E30613"/>
                </a:solidFill>
              </a:rPr>
              <a:t>c.p.mcmanus@qub.ac.uk</a:t>
            </a:r>
          </a:p>
          <a:p>
            <a:pPr algn="l">
              <a:spcBef>
                <a:spcPts val="0"/>
              </a:spcBef>
            </a:pPr>
            <a:r>
              <a:rPr lang="en-GB" sz="1800" dirty="0">
                <a:solidFill>
                  <a:srgbClr val="E30613"/>
                </a:solidFill>
              </a:rPr>
              <a:t>@CathalPMc</a:t>
            </a:r>
          </a:p>
        </p:txBody>
      </p:sp>
      <p:grpSp>
        <p:nvGrpSpPr>
          <p:cNvPr id="12" name="Group 11"/>
          <p:cNvGrpSpPr/>
          <p:nvPr/>
        </p:nvGrpSpPr>
        <p:grpSpPr>
          <a:xfrm>
            <a:off x="7155180" y="5531545"/>
            <a:ext cx="4606290" cy="1077218"/>
            <a:chOff x="6686550" y="5549510"/>
            <a:chExt cx="4606290" cy="1077218"/>
          </a:xfrm>
        </p:grpSpPr>
        <p:pic>
          <p:nvPicPr>
            <p:cNvPr id="7" name="Picture 6"/>
            <p:cNvPicPr>
              <a:picLocks noChangeAspect="1"/>
            </p:cNvPicPr>
            <p:nvPr/>
          </p:nvPicPr>
          <p:blipFill>
            <a:blip r:embed="rId2"/>
            <a:stretch>
              <a:fillRect/>
            </a:stretch>
          </p:blipFill>
          <p:spPr>
            <a:xfrm>
              <a:off x="6686550" y="5660337"/>
              <a:ext cx="2628900" cy="948426"/>
            </a:xfrm>
            <a:prstGeom prst="rect">
              <a:avLst/>
            </a:prstGeom>
          </p:spPr>
        </p:pic>
        <p:sp>
          <p:nvSpPr>
            <p:cNvPr id="8" name="TextBox 7"/>
            <p:cNvSpPr txBox="1"/>
            <p:nvPr/>
          </p:nvSpPr>
          <p:spPr>
            <a:xfrm>
              <a:off x="9491738" y="5549510"/>
              <a:ext cx="1801102" cy="1077218"/>
            </a:xfrm>
            <a:prstGeom prst="rect">
              <a:avLst/>
            </a:prstGeom>
            <a:noFill/>
          </p:spPr>
          <p:txBody>
            <a:bodyPr wrap="square" rtlCol="0">
              <a:spAutoFit/>
            </a:bodyPr>
            <a:lstStyle/>
            <a:p>
              <a:r>
                <a:rPr lang="en-GB" sz="1600" cap="all" dirty="0">
                  <a:solidFill>
                    <a:srgbClr val="E30613"/>
                  </a:solidFill>
                </a:rPr>
                <a:t>School of</a:t>
              </a:r>
            </a:p>
            <a:p>
              <a:r>
                <a:rPr lang="en-GB" sz="1600" b="1" cap="all" dirty="0">
                  <a:solidFill>
                    <a:srgbClr val="E30613"/>
                  </a:solidFill>
                </a:rPr>
                <a:t>Social Sciences,</a:t>
              </a:r>
            </a:p>
            <a:p>
              <a:r>
                <a:rPr lang="en-GB" sz="1600" b="1" cap="all" dirty="0">
                  <a:solidFill>
                    <a:srgbClr val="E30613"/>
                  </a:solidFill>
                </a:rPr>
                <a:t>Education and</a:t>
              </a:r>
            </a:p>
            <a:p>
              <a:r>
                <a:rPr lang="en-GB" sz="1600" b="1" cap="all" dirty="0">
                  <a:solidFill>
                    <a:srgbClr val="E30613"/>
                  </a:solidFill>
                </a:rPr>
                <a:t>Social Work</a:t>
              </a:r>
            </a:p>
          </p:txBody>
        </p:sp>
        <p:cxnSp>
          <p:nvCxnSpPr>
            <p:cNvPr id="10" name="Straight Connector 9"/>
            <p:cNvCxnSpPr/>
            <p:nvPr/>
          </p:nvCxnSpPr>
          <p:spPr>
            <a:xfrm>
              <a:off x="9446040" y="5660337"/>
              <a:ext cx="0" cy="948426"/>
            </a:xfrm>
            <a:prstGeom prst="line">
              <a:avLst/>
            </a:prstGeom>
            <a:ln w="9525">
              <a:solidFill>
                <a:srgbClr val="E30613"/>
              </a:solidFill>
            </a:ln>
          </p:spPr>
          <p:style>
            <a:lnRef idx="1">
              <a:schemeClr val="accent1"/>
            </a:lnRef>
            <a:fillRef idx="0">
              <a:schemeClr val="accent1"/>
            </a:fillRef>
            <a:effectRef idx="0">
              <a:schemeClr val="accent1"/>
            </a:effectRef>
            <a:fontRef idx="minor">
              <a:schemeClr val="tx1"/>
            </a:fontRef>
          </p:style>
        </p:cxnSp>
      </p:grpSp>
      <p:sp>
        <p:nvSpPr>
          <p:cNvPr id="13" name="L-Shape 12"/>
          <p:cNvSpPr/>
          <p:nvPr/>
        </p:nvSpPr>
        <p:spPr>
          <a:xfrm rot="5400000">
            <a:off x="898920" y="716401"/>
            <a:ext cx="1146335" cy="1033463"/>
          </a:xfrm>
          <a:prstGeom prst="corner">
            <a:avLst>
              <a:gd name="adj1" fmla="val 27890"/>
              <a:gd name="adj2" fmla="val 28191"/>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Block Arc 13"/>
          <p:cNvSpPr/>
          <p:nvPr/>
        </p:nvSpPr>
        <p:spPr>
          <a:xfrm rot="5400000">
            <a:off x="8330128" y="1121087"/>
            <a:ext cx="2502882" cy="1801101"/>
          </a:xfrm>
          <a:prstGeom prst="blockArc">
            <a:avLst>
              <a:gd name="adj1" fmla="val 16202150"/>
              <a:gd name="adj2" fmla="val 97098"/>
              <a:gd name="adj3" fmla="val 13765"/>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 name="Rectangle 3"/>
          <p:cNvSpPr/>
          <p:nvPr/>
        </p:nvSpPr>
        <p:spPr>
          <a:xfrm>
            <a:off x="2115171" y="3460524"/>
            <a:ext cx="7006525" cy="646331"/>
          </a:xfrm>
          <a:prstGeom prst="rect">
            <a:avLst/>
          </a:prstGeom>
        </p:spPr>
        <p:txBody>
          <a:bodyPr wrap="square">
            <a:spAutoFit/>
          </a:bodyPr>
          <a:lstStyle/>
          <a:p>
            <a:pPr algn="ctr"/>
            <a:r>
              <a:rPr lang="en-GB" sz="3600" dirty="0"/>
              <a:t>An Overview</a:t>
            </a:r>
          </a:p>
        </p:txBody>
      </p:sp>
    </p:spTree>
    <p:extLst>
      <p:ext uri="{BB962C8B-B14F-4D97-AF65-F5344CB8AC3E}">
        <p14:creationId xmlns:p14="http://schemas.microsoft.com/office/powerpoint/2010/main" val="1270060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Complex Politics</a:t>
            </a:r>
          </a:p>
        </p:txBody>
      </p:sp>
      <p:sp>
        <p:nvSpPr>
          <p:cNvPr id="3" name="Content Placeholder 2"/>
          <p:cNvSpPr>
            <a:spLocks noGrp="1"/>
          </p:cNvSpPr>
          <p:nvPr>
            <p:ph idx="1"/>
          </p:nvPr>
        </p:nvSpPr>
        <p:spPr>
          <a:xfrm>
            <a:off x="838200" y="1825625"/>
            <a:ext cx="11049000" cy="4351338"/>
          </a:xfrm>
        </p:spPr>
        <p:txBody>
          <a:bodyPr/>
          <a:lstStyle/>
          <a:p>
            <a:r>
              <a:rPr lang="en-GB" dirty="0"/>
              <a:t>At the heart of the Republican ideal is the idea of the majority Catholic and minority Protestant populations being reconciled. </a:t>
            </a:r>
          </a:p>
          <a:p>
            <a:endParaRPr lang="en-GB" dirty="0"/>
          </a:p>
          <a:p>
            <a:r>
              <a:rPr lang="en-GB" dirty="0"/>
              <a:t>Republicans argue that it is the British that have helped to create and sustain divisions between the two communities.</a:t>
            </a:r>
          </a:p>
          <a:p>
            <a:endParaRPr lang="en-GB" dirty="0"/>
          </a:p>
          <a:p>
            <a:r>
              <a:rPr lang="en-GB" dirty="0"/>
              <a:t>Historically subscribed to the idea that “Ulster Protestants” are Irish – become comfortable with that label once Irish independence has been granted. </a:t>
            </a:r>
          </a:p>
        </p:txBody>
      </p:sp>
      <p:sp>
        <p:nvSpPr>
          <p:cNvPr id="4" name="Slide Number Placeholder 3"/>
          <p:cNvSpPr>
            <a:spLocks noGrp="1"/>
          </p:cNvSpPr>
          <p:nvPr>
            <p:ph type="sldNum" sz="quarter" idx="12"/>
          </p:nvPr>
        </p:nvSpPr>
        <p:spPr/>
        <p:txBody>
          <a:bodyPr/>
          <a:lstStyle/>
          <a:p>
            <a:fld id="{5EE8DF0A-406E-47C0-B57D-B98F0FB3F1A6}" type="slidenum">
              <a:rPr lang="en-GB" smtClean="0"/>
              <a:pPr/>
              <a:t>10</a:t>
            </a:fld>
            <a:endParaRPr lang="en-GB" dirty="0"/>
          </a:p>
        </p:txBody>
      </p:sp>
    </p:spTree>
    <p:extLst>
      <p:ext uri="{BB962C8B-B14F-4D97-AF65-F5344CB8AC3E}">
        <p14:creationId xmlns:p14="http://schemas.microsoft.com/office/powerpoint/2010/main" val="2067281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Complex Politics</a:t>
            </a:r>
          </a:p>
        </p:txBody>
      </p:sp>
      <p:sp>
        <p:nvSpPr>
          <p:cNvPr id="3" name="Content Placeholder 2"/>
          <p:cNvSpPr>
            <a:spLocks noGrp="1"/>
          </p:cNvSpPr>
          <p:nvPr>
            <p:ph idx="1"/>
          </p:nvPr>
        </p:nvSpPr>
        <p:spPr>
          <a:xfrm>
            <a:off x="838199" y="1825625"/>
            <a:ext cx="11087101" cy="4351338"/>
          </a:xfrm>
        </p:spPr>
        <p:txBody>
          <a:bodyPr/>
          <a:lstStyle/>
          <a:p>
            <a:r>
              <a:rPr lang="en-GB" dirty="0"/>
              <a:t>Two key considerations:</a:t>
            </a:r>
          </a:p>
          <a:p>
            <a:pPr lvl="1"/>
            <a:r>
              <a:rPr lang="en-GB" dirty="0"/>
              <a:t>Violence used by republicans to advance their cause has further alienated Protestants from the national ideal – heightened their fears.</a:t>
            </a:r>
          </a:p>
          <a:p>
            <a:pPr lvl="1"/>
            <a:r>
              <a:rPr lang="en-GB" dirty="0"/>
              <a:t>Historically, Protestants have held an Irish identity – not necessarily the Gaelic Irish identity that often dominates contemporary Irish republican thinking: romantic/cultural nationalism.</a:t>
            </a:r>
          </a:p>
          <a:p>
            <a:pPr lvl="1"/>
            <a:endParaRPr lang="en-GB" dirty="0"/>
          </a:p>
          <a:p>
            <a:r>
              <a:rPr lang="en-GB" dirty="0"/>
              <a:t>Sets Republicanism apart from contemporary constitutional nationalists – those that argue for a degree of reconciliation leading to Irish independence.</a:t>
            </a:r>
          </a:p>
        </p:txBody>
      </p:sp>
      <p:sp>
        <p:nvSpPr>
          <p:cNvPr id="4" name="Slide Number Placeholder 3"/>
          <p:cNvSpPr>
            <a:spLocks noGrp="1"/>
          </p:cNvSpPr>
          <p:nvPr>
            <p:ph type="sldNum" sz="quarter" idx="12"/>
          </p:nvPr>
        </p:nvSpPr>
        <p:spPr/>
        <p:txBody>
          <a:bodyPr/>
          <a:lstStyle/>
          <a:p>
            <a:fld id="{5EE8DF0A-406E-47C0-B57D-B98F0FB3F1A6}" type="slidenum">
              <a:rPr lang="en-GB" smtClean="0"/>
              <a:pPr/>
              <a:t>11</a:t>
            </a:fld>
            <a:endParaRPr lang="en-GB" dirty="0"/>
          </a:p>
        </p:txBody>
      </p:sp>
    </p:spTree>
    <p:extLst>
      <p:ext uri="{BB962C8B-B14F-4D97-AF65-F5344CB8AC3E}">
        <p14:creationId xmlns:p14="http://schemas.microsoft.com/office/powerpoint/2010/main" val="128869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Constitutional Nationalism</a:t>
            </a:r>
          </a:p>
        </p:txBody>
      </p:sp>
      <p:sp>
        <p:nvSpPr>
          <p:cNvPr id="3" name="Content Placeholder 2"/>
          <p:cNvSpPr>
            <a:spLocks noGrp="1"/>
          </p:cNvSpPr>
          <p:nvPr>
            <p:ph idx="1"/>
          </p:nvPr>
        </p:nvSpPr>
        <p:spPr>
          <a:xfrm>
            <a:off x="838199" y="1825624"/>
            <a:ext cx="10868025" cy="4727575"/>
          </a:xfrm>
        </p:spPr>
        <p:txBody>
          <a:bodyPr/>
          <a:lstStyle/>
          <a:p>
            <a:r>
              <a:rPr lang="en-GB" dirty="0"/>
              <a:t>Historically, constitutional nationalism has not sought a total separation from Britain:</a:t>
            </a:r>
          </a:p>
          <a:p>
            <a:pPr lvl="1"/>
            <a:r>
              <a:rPr lang="en-GB" dirty="0"/>
              <a:t>Home Rule sought to achieve a form of devolution</a:t>
            </a:r>
          </a:p>
          <a:p>
            <a:pPr lvl="1"/>
            <a:r>
              <a:rPr lang="en-GB" dirty="0"/>
              <a:t>SDLP continue to argue for power-sharing in NI – accepted that the constitutional position of NI can’t change unless majority support.</a:t>
            </a:r>
          </a:p>
          <a:p>
            <a:pPr lvl="1"/>
            <a:endParaRPr lang="en-GB" dirty="0"/>
          </a:p>
          <a:p>
            <a:r>
              <a:rPr lang="en-GB" dirty="0"/>
              <a:t>Position that has had political support amongst the Catholic population:</a:t>
            </a:r>
          </a:p>
          <a:p>
            <a:pPr lvl="1"/>
            <a:r>
              <a:rPr lang="en-GB" dirty="0"/>
              <a:t>Home Rule had popular support between 1886-1918</a:t>
            </a:r>
          </a:p>
          <a:p>
            <a:pPr lvl="1"/>
            <a:r>
              <a:rPr lang="en-GB" dirty="0"/>
              <a:t>SDLP largest nationalist party in Northern Ireland through the 1972-2000 period – Sinn </a:t>
            </a:r>
            <a:r>
              <a:rPr lang="en-GB" dirty="0" err="1"/>
              <a:t>Féin</a:t>
            </a:r>
            <a:r>
              <a:rPr lang="en-GB" dirty="0"/>
              <a:t> only after the Agreement. </a:t>
            </a:r>
          </a:p>
        </p:txBody>
      </p:sp>
      <p:sp>
        <p:nvSpPr>
          <p:cNvPr id="4" name="Slide Number Placeholder 3"/>
          <p:cNvSpPr>
            <a:spLocks noGrp="1"/>
          </p:cNvSpPr>
          <p:nvPr>
            <p:ph type="sldNum" sz="quarter" idx="12"/>
          </p:nvPr>
        </p:nvSpPr>
        <p:spPr/>
        <p:txBody>
          <a:bodyPr/>
          <a:lstStyle/>
          <a:p>
            <a:fld id="{5EE8DF0A-406E-47C0-B57D-B98F0FB3F1A6}" type="slidenum">
              <a:rPr lang="en-GB" smtClean="0"/>
              <a:pPr/>
              <a:t>12</a:t>
            </a:fld>
            <a:endParaRPr lang="en-GB" dirty="0"/>
          </a:p>
        </p:txBody>
      </p:sp>
    </p:spTree>
    <p:extLst>
      <p:ext uri="{BB962C8B-B14F-4D97-AF65-F5344CB8AC3E}">
        <p14:creationId xmlns:p14="http://schemas.microsoft.com/office/powerpoint/2010/main" val="491717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Complex Politics</a:t>
            </a:r>
          </a:p>
        </p:txBody>
      </p:sp>
      <p:sp>
        <p:nvSpPr>
          <p:cNvPr id="3" name="Content Placeholder 2"/>
          <p:cNvSpPr>
            <a:spLocks noGrp="1"/>
          </p:cNvSpPr>
          <p:nvPr>
            <p:ph idx="1"/>
          </p:nvPr>
        </p:nvSpPr>
        <p:spPr>
          <a:xfrm>
            <a:off x="838200" y="1825625"/>
            <a:ext cx="10896600" cy="4351338"/>
          </a:xfrm>
        </p:spPr>
        <p:txBody>
          <a:bodyPr/>
          <a:lstStyle/>
          <a:p>
            <a:r>
              <a:rPr lang="en-GB" dirty="0"/>
              <a:t>Reinforced by Catholic attitudes towards the Union and Irish Unity.</a:t>
            </a:r>
          </a:p>
          <a:p>
            <a:endParaRPr lang="en-GB" dirty="0"/>
          </a:p>
          <a:p>
            <a:r>
              <a:rPr lang="en-GB" dirty="0"/>
              <a:t>Catholic population in Northern Ireland seem relatively content with the status-quo – power-sharing at Stormont. </a:t>
            </a:r>
          </a:p>
          <a:p>
            <a:endParaRPr lang="en-GB" dirty="0"/>
          </a:p>
          <a:p>
            <a:r>
              <a:rPr lang="en-GB" dirty="0"/>
              <a:t>They continue to identify as Irish – predominantly Irish nationalist.</a:t>
            </a:r>
          </a:p>
          <a:p>
            <a:endParaRPr lang="en-GB" dirty="0"/>
          </a:p>
          <a:p>
            <a:r>
              <a:rPr lang="en-GB" dirty="0"/>
              <a:t>Agreement has facilitated and legitimised their Irish identity and citizenship – generated a degree of contentment?</a:t>
            </a:r>
          </a:p>
        </p:txBody>
      </p:sp>
      <p:sp>
        <p:nvSpPr>
          <p:cNvPr id="4" name="Slide Number Placeholder 3"/>
          <p:cNvSpPr>
            <a:spLocks noGrp="1"/>
          </p:cNvSpPr>
          <p:nvPr>
            <p:ph type="sldNum" sz="quarter" idx="12"/>
          </p:nvPr>
        </p:nvSpPr>
        <p:spPr/>
        <p:txBody>
          <a:bodyPr/>
          <a:lstStyle/>
          <a:p>
            <a:fld id="{5EE8DF0A-406E-47C0-B57D-B98F0FB3F1A6}" type="slidenum">
              <a:rPr lang="en-GB" smtClean="0"/>
              <a:pPr/>
              <a:t>13</a:t>
            </a:fld>
            <a:endParaRPr lang="en-GB" dirty="0"/>
          </a:p>
        </p:txBody>
      </p:sp>
    </p:spTree>
    <p:extLst>
      <p:ext uri="{BB962C8B-B14F-4D97-AF65-F5344CB8AC3E}">
        <p14:creationId xmlns:p14="http://schemas.microsoft.com/office/powerpoint/2010/main" val="4109939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E8DF0A-406E-47C0-B57D-B98F0FB3F1A6}" type="slidenum">
              <a:rPr lang="en-GB" smtClean="0"/>
              <a:pPr/>
              <a:t>14</a:t>
            </a:fld>
            <a:endParaRPr lang="en-GB" dirty="0"/>
          </a:p>
        </p:txBody>
      </p:sp>
      <p:sp>
        <p:nvSpPr>
          <p:cNvPr id="4" name="Text Placeholder 3"/>
          <p:cNvSpPr>
            <a:spLocks noGrp="1"/>
          </p:cNvSpPr>
          <p:nvPr>
            <p:ph type="body" sz="quarter" idx="4294967295"/>
          </p:nvPr>
        </p:nvSpPr>
        <p:spPr>
          <a:xfrm>
            <a:off x="781050" y="6058692"/>
            <a:ext cx="9062208" cy="595312"/>
          </a:xfrm>
        </p:spPr>
        <p:txBody>
          <a:bodyPr>
            <a:normAutofit fontScale="77500" lnSpcReduction="20000"/>
          </a:bodyPr>
          <a:lstStyle/>
          <a:p>
            <a:r>
              <a:rPr lang="en-GB" dirty="0"/>
              <a:t>Northern Ireland Life and Times: “Long-term policy for Northern Ireland should be…” – Catholic population</a:t>
            </a:r>
          </a:p>
        </p:txBody>
      </p:sp>
      <p:graphicFrame>
        <p:nvGraphicFramePr>
          <p:cNvPr id="5" name="Chart 4"/>
          <p:cNvGraphicFramePr>
            <a:graphicFrameLocks/>
          </p:cNvGraphicFramePr>
          <p:nvPr>
            <p:extLst>
              <p:ext uri="{D42A27DB-BD31-4B8C-83A1-F6EECF244321}">
                <p14:modId xmlns:p14="http://schemas.microsoft.com/office/powerpoint/2010/main" val="1476870741"/>
              </p:ext>
            </p:extLst>
          </p:nvPr>
        </p:nvGraphicFramePr>
        <p:xfrm>
          <a:off x="371474" y="447674"/>
          <a:ext cx="11296651" cy="5343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3912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E8DF0A-406E-47C0-B57D-B98F0FB3F1A6}" type="slidenum">
              <a:rPr lang="en-GB" smtClean="0"/>
              <a:pPr/>
              <a:t>15</a:t>
            </a:fld>
            <a:endParaRPr lang="en-GB" dirty="0"/>
          </a:p>
        </p:txBody>
      </p:sp>
      <p:sp>
        <p:nvSpPr>
          <p:cNvPr id="4" name="Text Placeholder 3"/>
          <p:cNvSpPr>
            <a:spLocks noGrp="1"/>
          </p:cNvSpPr>
          <p:nvPr>
            <p:ph type="body" sz="quarter" idx="4294967295"/>
          </p:nvPr>
        </p:nvSpPr>
        <p:spPr>
          <a:xfrm>
            <a:off x="1028700" y="5934075"/>
            <a:ext cx="8452607" cy="719930"/>
          </a:xfrm>
        </p:spPr>
        <p:txBody>
          <a:bodyPr>
            <a:normAutofit fontScale="92500" lnSpcReduction="20000"/>
          </a:bodyPr>
          <a:lstStyle/>
          <a:p>
            <a:r>
              <a:rPr lang="en-GB" dirty="0"/>
              <a:t>Which, if any, of the following best describes how you see yourself? – Catholic Community</a:t>
            </a:r>
          </a:p>
        </p:txBody>
      </p:sp>
      <p:graphicFrame>
        <p:nvGraphicFramePr>
          <p:cNvPr id="5" name="Chart 4"/>
          <p:cNvGraphicFramePr>
            <a:graphicFrameLocks/>
          </p:cNvGraphicFramePr>
          <p:nvPr>
            <p:extLst>
              <p:ext uri="{D42A27DB-BD31-4B8C-83A1-F6EECF244321}">
                <p14:modId xmlns:p14="http://schemas.microsoft.com/office/powerpoint/2010/main" val="2106981047"/>
              </p:ext>
            </p:extLst>
          </p:nvPr>
        </p:nvGraphicFramePr>
        <p:xfrm>
          <a:off x="352424" y="342899"/>
          <a:ext cx="11306175" cy="543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9952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E8DF0A-406E-47C0-B57D-B98F0FB3F1A6}" type="slidenum">
              <a:rPr lang="en-GB" smtClean="0"/>
              <a:pPr/>
              <a:t>16</a:t>
            </a:fld>
            <a:endParaRPr lang="en-GB" dirty="0"/>
          </a:p>
        </p:txBody>
      </p:sp>
      <p:sp>
        <p:nvSpPr>
          <p:cNvPr id="4" name="Text Placeholder 3"/>
          <p:cNvSpPr>
            <a:spLocks noGrp="1"/>
          </p:cNvSpPr>
          <p:nvPr>
            <p:ph type="body" sz="quarter" idx="4294967295"/>
          </p:nvPr>
        </p:nvSpPr>
        <p:spPr>
          <a:xfrm>
            <a:off x="1407282" y="6058692"/>
            <a:ext cx="8435975" cy="595312"/>
          </a:xfrm>
        </p:spPr>
        <p:txBody>
          <a:bodyPr/>
          <a:lstStyle/>
          <a:p>
            <a:r>
              <a:rPr lang="en-GB" dirty="0"/>
              <a:t>Catholics as “Nationalists” Vs Support for Irish Unity</a:t>
            </a:r>
          </a:p>
        </p:txBody>
      </p:sp>
      <p:graphicFrame>
        <p:nvGraphicFramePr>
          <p:cNvPr id="6" name="Chart 5"/>
          <p:cNvGraphicFramePr>
            <a:graphicFrameLocks/>
          </p:cNvGraphicFramePr>
          <p:nvPr>
            <p:extLst>
              <p:ext uri="{D42A27DB-BD31-4B8C-83A1-F6EECF244321}">
                <p14:modId xmlns:p14="http://schemas.microsoft.com/office/powerpoint/2010/main" val="2876922629"/>
              </p:ext>
            </p:extLst>
          </p:nvPr>
        </p:nvGraphicFramePr>
        <p:xfrm>
          <a:off x="389982" y="327044"/>
          <a:ext cx="11312023" cy="55760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3474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err="1"/>
              <a:t>Brexit</a:t>
            </a:r>
            <a:r>
              <a:rPr lang="en-GB" dirty="0"/>
              <a:t> Scenario</a:t>
            </a:r>
          </a:p>
        </p:txBody>
      </p:sp>
      <p:sp>
        <p:nvSpPr>
          <p:cNvPr id="3" name="Content Placeholder 2"/>
          <p:cNvSpPr>
            <a:spLocks noGrp="1"/>
          </p:cNvSpPr>
          <p:nvPr>
            <p:ph idx="1"/>
          </p:nvPr>
        </p:nvSpPr>
        <p:spPr>
          <a:xfrm>
            <a:off x="838199" y="1825624"/>
            <a:ext cx="11020425" cy="4727575"/>
          </a:xfrm>
        </p:spPr>
        <p:txBody>
          <a:bodyPr>
            <a:normAutofit lnSpcReduction="10000"/>
          </a:bodyPr>
          <a:lstStyle/>
          <a:p>
            <a:r>
              <a:rPr lang="en-GB" dirty="0"/>
              <a:t>British and Irish membership of the EU allowed for the normalisation of society – border region after the conflict.</a:t>
            </a:r>
          </a:p>
          <a:p>
            <a:endParaRPr lang="en-GB" sz="2400" dirty="0"/>
          </a:p>
          <a:p>
            <a:r>
              <a:rPr lang="en-GB" dirty="0"/>
              <a:t>Security and customs posts disappeared – helped to make the border invisible. </a:t>
            </a:r>
          </a:p>
          <a:p>
            <a:endParaRPr lang="en-GB" sz="2400" dirty="0"/>
          </a:p>
          <a:p>
            <a:r>
              <a:rPr lang="en-GB" dirty="0" err="1"/>
              <a:t>Brexit</a:t>
            </a:r>
            <a:r>
              <a:rPr lang="en-GB" dirty="0"/>
              <a:t> has raised new issues in relation to the border – need for a hard border?</a:t>
            </a:r>
          </a:p>
          <a:p>
            <a:endParaRPr lang="en-GB" sz="2400" dirty="0"/>
          </a:p>
          <a:p>
            <a:r>
              <a:rPr lang="en-GB" dirty="0"/>
              <a:t>Also raised questions about the rights of Irish citizens in Northern Ireland in relation to the EU – NI vote to remain.</a:t>
            </a:r>
          </a:p>
        </p:txBody>
      </p:sp>
      <p:sp>
        <p:nvSpPr>
          <p:cNvPr id="4" name="Slide Number Placeholder 3"/>
          <p:cNvSpPr>
            <a:spLocks noGrp="1"/>
          </p:cNvSpPr>
          <p:nvPr>
            <p:ph type="sldNum" sz="quarter" idx="12"/>
          </p:nvPr>
        </p:nvSpPr>
        <p:spPr/>
        <p:txBody>
          <a:bodyPr/>
          <a:lstStyle/>
          <a:p>
            <a:fld id="{5EE8DF0A-406E-47C0-B57D-B98F0FB3F1A6}" type="slidenum">
              <a:rPr lang="en-GB" smtClean="0"/>
              <a:pPr/>
              <a:t>17</a:t>
            </a:fld>
            <a:endParaRPr lang="en-GB" dirty="0"/>
          </a:p>
        </p:txBody>
      </p:sp>
    </p:spTree>
    <p:extLst>
      <p:ext uri="{BB962C8B-B14F-4D97-AF65-F5344CB8AC3E}">
        <p14:creationId xmlns:p14="http://schemas.microsoft.com/office/powerpoint/2010/main" val="4017049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err="1"/>
              <a:t>Brexit</a:t>
            </a:r>
            <a:r>
              <a:rPr lang="en-GB" dirty="0"/>
              <a:t> Scenario</a:t>
            </a:r>
          </a:p>
        </p:txBody>
      </p:sp>
      <p:sp>
        <p:nvSpPr>
          <p:cNvPr id="3" name="Content Placeholder 2"/>
          <p:cNvSpPr>
            <a:spLocks noGrp="1"/>
          </p:cNvSpPr>
          <p:nvPr>
            <p:ph idx="1"/>
          </p:nvPr>
        </p:nvSpPr>
        <p:spPr>
          <a:xfrm>
            <a:off x="838199" y="1825624"/>
            <a:ext cx="11249025" cy="4318001"/>
          </a:xfrm>
        </p:spPr>
        <p:txBody>
          <a:bodyPr/>
          <a:lstStyle/>
          <a:p>
            <a:r>
              <a:rPr lang="en-GB" dirty="0"/>
              <a:t>Fears that </a:t>
            </a:r>
            <a:r>
              <a:rPr lang="en-GB" dirty="0" err="1"/>
              <a:t>Brexit</a:t>
            </a:r>
            <a:r>
              <a:rPr lang="en-GB" dirty="0"/>
              <a:t> could play into the hands of “Dissident” Republicans who oppose the peace process.</a:t>
            </a:r>
          </a:p>
          <a:p>
            <a:endParaRPr lang="en-GB" sz="1600" dirty="0"/>
          </a:p>
          <a:p>
            <a:r>
              <a:rPr lang="en-GB" dirty="0"/>
              <a:t>Groups such as the “Real IRA” and “New IRA” continue to advocate a military struggle against British rule in Ireland – lack support.</a:t>
            </a:r>
          </a:p>
          <a:p>
            <a:endParaRPr lang="en-GB" sz="1600" dirty="0"/>
          </a:p>
          <a:p>
            <a:r>
              <a:rPr lang="en-GB" dirty="0"/>
              <a:t>Fear is that </a:t>
            </a:r>
            <a:r>
              <a:rPr lang="en-GB" dirty="0" err="1"/>
              <a:t>Brexit</a:t>
            </a:r>
            <a:r>
              <a:rPr lang="en-GB" dirty="0"/>
              <a:t> could undermine progress of the peace process – politics not working.</a:t>
            </a:r>
          </a:p>
          <a:p>
            <a:endParaRPr lang="en-GB" sz="1600" dirty="0"/>
          </a:p>
          <a:p>
            <a:r>
              <a:rPr lang="en-GB" dirty="0"/>
              <a:t>Collapse of Stormont in 2017 and opposition to Irish Language Act.</a:t>
            </a:r>
          </a:p>
        </p:txBody>
      </p:sp>
      <p:sp>
        <p:nvSpPr>
          <p:cNvPr id="4" name="Slide Number Placeholder 3"/>
          <p:cNvSpPr>
            <a:spLocks noGrp="1"/>
          </p:cNvSpPr>
          <p:nvPr>
            <p:ph type="sldNum" sz="quarter" idx="12"/>
          </p:nvPr>
        </p:nvSpPr>
        <p:spPr/>
        <p:txBody>
          <a:bodyPr/>
          <a:lstStyle/>
          <a:p>
            <a:fld id="{5EE8DF0A-406E-47C0-B57D-B98F0FB3F1A6}" type="slidenum">
              <a:rPr lang="en-GB" smtClean="0"/>
              <a:pPr/>
              <a:t>18</a:t>
            </a:fld>
            <a:endParaRPr lang="en-GB" dirty="0"/>
          </a:p>
        </p:txBody>
      </p:sp>
    </p:spTree>
    <p:extLst>
      <p:ext uri="{BB962C8B-B14F-4D97-AF65-F5344CB8AC3E}">
        <p14:creationId xmlns:p14="http://schemas.microsoft.com/office/powerpoint/2010/main" val="459471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862DC2-3F62-4D8D-B39C-A7CBD3772272}"/>
              </a:ext>
            </a:extLst>
          </p:cNvPr>
          <p:cNvSpPr>
            <a:spLocks noGrp="1"/>
          </p:cNvSpPr>
          <p:nvPr>
            <p:ph type="title"/>
          </p:nvPr>
        </p:nvSpPr>
        <p:spPr/>
        <p:txBody>
          <a:bodyPr/>
          <a:lstStyle/>
          <a:p>
            <a:r>
              <a:rPr lang="en-GB" dirty="0"/>
              <a:t>Lucid Talk/BBC Online Poll (May 2018)</a:t>
            </a:r>
          </a:p>
        </p:txBody>
      </p:sp>
      <p:sp>
        <p:nvSpPr>
          <p:cNvPr id="3" name="Content Placeholder 2">
            <a:extLst>
              <a:ext uri="{FF2B5EF4-FFF2-40B4-BE49-F238E27FC236}">
                <a16:creationId xmlns:a16="http://schemas.microsoft.com/office/drawing/2014/main" xmlns="" id="{CC7EC63E-54FE-4501-815A-AB97CB930BCE}"/>
              </a:ext>
            </a:extLst>
          </p:cNvPr>
          <p:cNvSpPr>
            <a:spLocks noGrp="1"/>
          </p:cNvSpPr>
          <p:nvPr>
            <p:ph idx="1"/>
          </p:nvPr>
        </p:nvSpPr>
        <p:spPr>
          <a:xfrm>
            <a:off x="838200" y="1825625"/>
            <a:ext cx="10808368" cy="4667250"/>
          </a:xfrm>
        </p:spPr>
        <p:txBody>
          <a:bodyPr/>
          <a:lstStyle/>
          <a:p>
            <a:pPr marL="0" indent="0">
              <a:buNone/>
            </a:pPr>
            <a:r>
              <a:rPr lang="en-GB" dirty="0"/>
              <a:t>“Has the United Kingdom’s decision to leave the EU i.e. Brexit - changed your mind on the constitutional position of Northern Ireland (NI)?” </a:t>
            </a:r>
          </a:p>
          <a:p>
            <a:pPr marL="0" indent="0">
              <a:buNone/>
            </a:pPr>
            <a:endParaRPr lang="en-GB" dirty="0"/>
          </a:p>
          <a:p>
            <a:r>
              <a:rPr lang="en-GB" dirty="0"/>
              <a:t>28% of respondents answered “Yes – I used to support NI staying the UK, but I may/would now support NI joining the Republic of Ireland”.</a:t>
            </a:r>
          </a:p>
          <a:p>
            <a:endParaRPr lang="en-GB" dirty="0"/>
          </a:p>
          <a:p>
            <a:r>
              <a:rPr lang="en-GB" dirty="0"/>
              <a:t>21% of Protestants and 31% of Catholics polled had changed their minds in favour of a United Ireland whilst 41.3% of “Other/No Religion” had done likewise.</a:t>
            </a:r>
          </a:p>
        </p:txBody>
      </p:sp>
      <p:sp>
        <p:nvSpPr>
          <p:cNvPr id="4" name="Slide Number Placeholder 3">
            <a:extLst>
              <a:ext uri="{FF2B5EF4-FFF2-40B4-BE49-F238E27FC236}">
                <a16:creationId xmlns:a16="http://schemas.microsoft.com/office/drawing/2014/main" xmlns="" id="{5BC92A39-A08A-4D1A-AFDE-AC352E2236BC}"/>
              </a:ext>
            </a:extLst>
          </p:cNvPr>
          <p:cNvSpPr>
            <a:spLocks noGrp="1"/>
          </p:cNvSpPr>
          <p:nvPr>
            <p:ph type="sldNum" sz="quarter" idx="12"/>
          </p:nvPr>
        </p:nvSpPr>
        <p:spPr/>
        <p:txBody>
          <a:bodyPr/>
          <a:lstStyle/>
          <a:p>
            <a:fld id="{5EE8DF0A-406E-47C0-B57D-B98F0FB3F1A6}" type="slidenum">
              <a:rPr lang="en-GB" smtClean="0"/>
              <a:pPr/>
              <a:t>19</a:t>
            </a:fld>
            <a:endParaRPr lang="en-GB" dirty="0"/>
          </a:p>
        </p:txBody>
      </p:sp>
    </p:spTree>
    <p:extLst>
      <p:ext uri="{BB962C8B-B14F-4D97-AF65-F5344CB8AC3E}">
        <p14:creationId xmlns:p14="http://schemas.microsoft.com/office/powerpoint/2010/main" val="3841236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D5AC39-EACF-4317-A320-CEDDC2888CA4}"/>
              </a:ext>
            </a:extLst>
          </p:cNvPr>
          <p:cNvSpPr>
            <a:spLocks noGrp="1"/>
          </p:cNvSpPr>
          <p:nvPr>
            <p:ph type="title"/>
          </p:nvPr>
        </p:nvSpPr>
        <p:spPr>
          <a:xfrm>
            <a:off x="407670" y="221615"/>
            <a:ext cx="4610100" cy="1340485"/>
          </a:xfrm>
        </p:spPr>
        <p:txBody>
          <a:bodyPr/>
          <a:lstStyle/>
          <a:p>
            <a:r>
              <a:rPr lang="en-GB"/>
              <a:t>Introduction</a:t>
            </a:r>
            <a:endParaRPr lang="en-GB" dirty="0"/>
          </a:p>
        </p:txBody>
      </p:sp>
      <p:sp>
        <p:nvSpPr>
          <p:cNvPr id="3" name="Content Placeholder 2">
            <a:extLst>
              <a:ext uri="{FF2B5EF4-FFF2-40B4-BE49-F238E27FC236}">
                <a16:creationId xmlns:a16="http://schemas.microsoft.com/office/drawing/2014/main" xmlns="" id="{F48F29A8-D853-4C1F-8C07-AF50975D86A1}"/>
              </a:ext>
            </a:extLst>
          </p:cNvPr>
          <p:cNvSpPr>
            <a:spLocks noGrp="1"/>
          </p:cNvSpPr>
          <p:nvPr>
            <p:ph type="body" sz="half" idx="2"/>
          </p:nvPr>
        </p:nvSpPr>
        <p:spPr>
          <a:xfrm>
            <a:off x="407670" y="2011680"/>
            <a:ext cx="5688330" cy="3737293"/>
          </a:xfrm>
        </p:spPr>
        <p:txBody>
          <a:bodyPr/>
          <a:lstStyle/>
          <a:p>
            <a:r>
              <a:rPr lang="en-GB" dirty="0"/>
              <a:t>Historical Context to modern Republicanism</a:t>
            </a:r>
          </a:p>
          <a:p>
            <a:endParaRPr lang="en-GB" dirty="0"/>
          </a:p>
          <a:p>
            <a:r>
              <a:rPr lang="en-GB" dirty="0"/>
              <a:t>Political Aspirations of Irish Nationalism/Republicanism</a:t>
            </a:r>
          </a:p>
          <a:p>
            <a:endParaRPr lang="en-GB" dirty="0"/>
          </a:p>
          <a:p>
            <a:r>
              <a:rPr lang="en-GB" dirty="0"/>
              <a:t>Peace Process and </a:t>
            </a:r>
            <a:r>
              <a:rPr lang="en-GB" dirty="0" err="1"/>
              <a:t>Brexit</a:t>
            </a:r>
            <a:r>
              <a:rPr lang="en-GB" dirty="0"/>
              <a:t> Question</a:t>
            </a:r>
          </a:p>
        </p:txBody>
      </p:sp>
      <p:sp>
        <p:nvSpPr>
          <p:cNvPr id="4" name="Slide Number Placeholder 3">
            <a:extLst>
              <a:ext uri="{FF2B5EF4-FFF2-40B4-BE49-F238E27FC236}">
                <a16:creationId xmlns:a16="http://schemas.microsoft.com/office/drawing/2014/main" xmlns="" id="{BED86E23-5114-4486-8F82-AF11A443211A}"/>
              </a:ext>
            </a:extLst>
          </p:cNvPr>
          <p:cNvSpPr>
            <a:spLocks noGrp="1"/>
          </p:cNvSpPr>
          <p:nvPr>
            <p:ph type="sldNum" sz="quarter" idx="12"/>
          </p:nvPr>
        </p:nvSpPr>
        <p:spPr>
          <a:xfrm>
            <a:off x="9246870" y="6356985"/>
            <a:ext cx="2743200" cy="365125"/>
          </a:xfrm>
        </p:spPr>
        <p:txBody>
          <a:bodyPr/>
          <a:lstStyle/>
          <a:p>
            <a:fld id="{5EE8DF0A-406E-47C0-B57D-B98F0FB3F1A6}" type="slidenum">
              <a:rPr lang="en-GB" smtClean="0"/>
              <a:pPr/>
              <a:t>2</a:t>
            </a:fld>
            <a:endParaRPr lang="en-GB" dirty="0"/>
          </a:p>
        </p:txBody>
      </p:sp>
      <p:pic>
        <p:nvPicPr>
          <p:cNvPr id="6" name="Picture 5">
            <a:extLst>
              <a:ext uri="{FF2B5EF4-FFF2-40B4-BE49-F238E27FC236}">
                <a16:creationId xmlns:a16="http://schemas.microsoft.com/office/drawing/2014/main" xmlns="" id="{3DE3B929-74EF-43A5-8466-0FFE8292A228}"/>
              </a:ext>
            </a:extLst>
          </p:cNvPr>
          <p:cNvPicPr>
            <a:picLocks noChangeAspect="1"/>
          </p:cNvPicPr>
          <p:nvPr/>
        </p:nvPicPr>
        <p:blipFill>
          <a:blip r:embed="rId2"/>
          <a:stretch>
            <a:fillRect/>
          </a:stretch>
        </p:blipFill>
        <p:spPr>
          <a:xfrm>
            <a:off x="6397366" y="719816"/>
            <a:ext cx="5386963" cy="5386963"/>
          </a:xfrm>
          <a:prstGeom prst="rect">
            <a:avLst/>
          </a:prstGeom>
        </p:spPr>
      </p:pic>
    </p:spTree>
    <p:extLst>
      <p:ext uri="{BB962C8B-B14F-4D97-AF65-F5344CB8AC3E}">
        <p14:creationId xmlns:p14="http://schemas.microsoft.com/office/powerpoint/2010/main" val="1004540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Irish Nationalism Revived?</a:t>
            </a:r>
          </a:p>
        </p:txBody>
      </p:sp>
      <p:sp>
        <p:nvSpPr>
          <p:cNvPr id="3" name="Content Placeholder 2"/>
          <p:cNvSpPr>
            <a:spLocks noGrp="1"/>
          </p:cNvSpPr>
          <p:nvPr>
            <p:ph idx="1"/>
          </p:nvPr>
        </p:nvSpPr>
        <p:spPr>
          <a:xfrm>
            <a:off x="838200" y="1825625"/>
            <a:ext cx="11220450" cy="4699000"/>
          </a:xfrm>
        </p:spPr>
        <p:txBody>
          <a:bodyPr/>
          <a:lstStyle/>
          <a:p>
            <a:r>
              <a:rPr lang="en-GB" dirty="0" err="1"/>
              <a:t>Brexit</a:t>
            </a:r>
            <a:r>
              <a:rPr lang="en-GB" dirty="0"/>
              <a:t> has created new questions about the future of Northern Ireland – position within the UK.</a:t>
            </a:r>
          </a:p>
          <a:p>
            <a:endParaRPr lang="en-GB" sz="2000" dirty="0"/>
          </a:p>
          <a:p>
            <a:r>
              <a:rPr lang="en-GB" dirty="0"/>
              <a:t>If northern Catholics had grown content with the political situation this has now been challenged.</a:t>
            </a:r>
          </a:p>
          <a:p>
            <a:endParaRPr lang="en-GB" sz="2000" dirty="0"/>
          </a:p>
          <a:p>
            <a:r>
              <a:rPr lang="en-GB" dirty="0"/>
              <a:t>Catholics were much more supportive of EU membership – 85% of Catholic voters voted to remain.</a:t>
            </a:r>
          </a:p>
          <a:p>
            <a:endParaRPr lang="en-GB" sz="2000" dirty="0"/>
          </a:p>
          <a:p>
            <a:r>
              <a:rPr lang="en-GB" dirty="0"/>
              <a:t>Questions about the type of Union that will now exist. </a:t>
            </a:r>
          </a:p>
        </p:txBody>
      </p:sp>
      <p:sp>
        <p:nvSpPr>
          <p:cNvPr id="4" name="Slide Number Placeholder 3"/>
          <p:cNvSpPr>
            <a:spLocks noGrp="1"/>
          </p:cNvSpPr>
          <p:nvPr>
            <p:ph type="sldNum" sz="quarter" idx="12"/>
          </p:nvPr>
        </p:nvSpPr>
        <p:spPr/>
        <p:txBody>
          <a:bodyPr/>
          <a:lstStyle/>
          <a:p>
            <a:fld id="{5EE8DF0A-406E-47C0-B57D-B98F0FB3F1A6}" type="slidenum">
              <a:rPr lang="en-GB" smtClean="0"/>
              <a:pPr/>
              <a:t>20</a:t>
            </a:fld>
            <a:endParaRPr lang="en-GB" dirty="0"/>
          </a:p>
        </p:txBody>
      </p:sp>
    </p:spTree>
    <p:extLst>
      <p:ext uri="{BB962C8B-B14F-4D97-AF65-F5344CB8AC3E}">
        <p14:creationId xmlns:p14="http://schemas.microsoft.com/office/powerpoint/2010/main" val="650322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20BD582-4246-41E1-B58E-2A4F59F761E8}"/>
              </a:ext>
            </a:extLst>
          </p:cNvPr>
          <p:cNvSpPr>
            <a:spLocks noGrp="1"/>
          </p:cNvSpPr>
          <p:nvPr>
            <p:ph type="sldNum" sz="quarter" idx="12"/>
          </p:nvPr>
        </p:nvSpPr>
        <p:spPr/>
        <p:txBody>
          <a:bodyPr/>
          <a:lstStyle/>
          <a:p>
            <a:fld id="{5EE8DF0A-406E-47C0-B57D-B98F0FB3F1A6}" type="slidenum">
              <a:rPr lang="en-GB" smtClean="0"/>
              <a:pPr/>
              <a:t>3</a:t>
            </a:fld>
            <a:endParaRPr lang="en-GB" dirty="0"/>
          </a:p>
        </p:txBody>
      </p:sp>
      <p:sp>
        <p:nvSpPr>
          <p:cNvPr id="3" name="Text Placeholder 2">
            <a:extLst>
              <a:ext uri="{FF2B5EF4-FFF2-40B4-BE49-F238E27FC236}">
                <a16:creationId xmlns:a16="http://schemas.microsoft.com/office/drawing/2014/main" xmlns="" id="{136D5E2D-BDB8-4BED-B15B-A4A65834D8D8}"/>
              </a:ext>
            </a:extLst>
          </p:cNvPr>
          <p:cNvSpPr>
            <a:spLocks noGrp="1"/>
          </p:cNvSpPr>
          <p:nvPr>
            <p:ph type="body" sz="quarter" idx="13"/>
          </p:nvPr>
        </p:nvSpPr>
        <p:spPr>
          <a:xfrm>
            <a:off x="285751" y="342900"/>
            <a:ext cx="11620500" cy="5648322"/>
          </a:xfrm>
        </p:spPr>
        <p:txBody>
          <a:bodyPr>
            <a:normAutofit/>
          </a:bodyPr>
          <a:lstStyle/>
          <a:p>
            <a:r>
              <a:rPr lang="en-GB" dirty="0"/>
              <a:t>Nationalism, the most potent modern principle of political legitimacy, is the doctrine that the nation should be collectively and freely institutionally expressed and ruled by its co-nationals. It also stipulates that the nation must choose how it rules itself. Nationalism is therefore a democratic doctrine of political legitimacy. Nationalism should not be conflated with </a:t>
            </a:r>
            <a:r>
              <a:rPr lang="en-GB" dirty="0" err="1"/>
              <a:t>ethnicism</a:t>
            </a:r>
            <a:r>
              <a:rPr lang="en-GB" dirty="0"/>
              <a:t>, the doctrine that the nation consists of just one ethnic group, or </a:t>
            </a:r>
            <a:r>
              <a:rPr lang="en-GB" dirty="0" err="1"/>
              <a:t>statism</a:t>
            </a:r>
            <a:r>
              <a:rPr lang="en-GB" dirty="0"/>
              <a:t>, the doctrine that the state defines the nation – though both </a:t>
            </a:r>
            <a:r>
              <a:rPr lang="en-GB" dirty="0" err="1"/>
              <a:t>ethnicism</a:t>
            </a:r>
            <a:r>
              <a:rPr lang="en-GB" dirty="0"/>
              <a:t> and </a:t>
            </a:r>
            <a:r>
              <a:rPr lang="en-GB" dirty="0" err="1"/>
              <a:t>statism</a:t>
            </a:r>
            <a:r>
              <a:rPr lang="en-GB" dirty="0"/>
              <a:t> have disfigured Irish and British nationalism, and continue to do so. Nationalism entails identification with a community and the belief that the national community requires political institutions for its defence or expression…It does not require all nations to seek independent statehood, but it does require that members of the nation consent to the form of government under which they live and express themselves, because without such consent they would not be free.  </a:t>
            </a:r>
          </a:p>
        </p:txBody>
      </p:sp>
      <p:pic>
        <p:nvPicPr>
          <p:cNvPr id="5" name="Picture 4">
            <a:extLst>
              <a:ext uri="{FF2B5EF4-FFF2-40B4-BE49-F238E27FC236}">
                <a16:creationId xmlns:a16="http://schemas.microsoft.com/office/drawing/2014/main" xmlns="" id="{48A8D0E4-78B0-4192-8544-70F58C652357}"/>
              </a:ext>
            </a:extLst>
          </p:cNvPr>
          <p:cNvPicPr>
            <a:picLocks noChangeAspect="1"/>
          </p:cNvPicPr>
          <p:nvPr/>
        </p:nvPicPr>
        <p:blipFill>
          <a:blip r:embed="rId2"/>
          <a:stretch>
            <a:fillRect/>
          </a:stretch>
        </p:blipFill>
        <p:spPr>
          <a:xfrm>
            <a:off x="175260" y="237096"/>
            <a:ext cx="471523" cy="555493"/>
          </a:xfrm>
          <a:prstGeom prst="rect">
            <a:avLst/>
          </a:prstGeom>
        </p:spPr>
      </p:pic>
      <p:pic>
        <p:nvPicPr>
          <p:cNvPr id="7" name="Picture 6">
            <a:extLst>
              <a:ext uri="{FF2B5EF4-FFF2-40B4-BE49-F238E27FC236}">
                <a16:creationId xmlns:a16="http://schemas.microsoft.com/office/drawing/2014/main" xmlns="" id="{39B932FB-3EF8-4087-AB19-BAB35F1947A1}"/>
              </a:ext>
            </a:extLst>
          </p:cNvPr>
          <p:cNvPicPr>
            <a:picLocks noChangeAspect="1"/>
          </p:cNvPicPr>
          <p:nvPr/>
        </p:nvPicPr>
        <p:blipFill>
          <a:blip r:embed="rId3"/>
          <a:stretch>
            <a:fillRect/>
          </a:stretch>
        </p:blipFill>
        <p:spPr>
          <a:xfrm>
            <a:off x="11455108" y="5226246"/>
            <a:ext cx="451143" cy="555493"/>
          </a:xfrm>
          <a:prstGeom prst="rect">
            <a:avLst/>
          </a:prstGeom>
        </p:spPr>
      </p:pic>
    </p:spTree>
    <p:extLst>
      <p:ext uri="{BB962C8B-B14F-4D97-AF65-F5344CB8AC3E}">
        <p14:creationId xmlns:p14="http://schemas.microsoft.com/office/powerpoint/2010/main" val="3262117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24D7AAE-FB90-4423-BF5B-3374988DF49E}"/>
              </a:ext>
            </a:extLst>
          </p:cNvPr>
          <p:cNvPicPr>
            <a:picLocks noChangeAspect="1"/>
          </p:cNvPicPr>
          <p:nvPr/>
        </p:nvPicPr>
        <p:blipFill>
          <a:blip r:embed="rId2"/>
          <a:stretch>
            <a:fillRect/>
          </a:stretch>
        </p:blipFill>
        <p:spPr>
          <a:xfrm>
            <a:off x="760206" y="585401"/>
            <a:ext cx="6603844" cy="4259480"/>
          </a:xfrm>
          <a:prstGeom prst="rect">
            <a:avLst/>
          </a:prstGeom>
        </p:spPr>
      </p:pic>
      <p:sp>
        <p:nvSpPr>
          <p:cNvPr id="13" name="Rectangle 12">
            <a:extLst>
              <a:ext uri="{FF2B5EF4-FFF2-40B4-BE49-F238E27FC236}">
                <a16:creationId xmlns:a16="http://schemas.microsoft.com/office/drawing/2014/main" xmlns="" id="{F5493CFF-E43B-4B10-ACE1-C8A1246629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29873" y="0"/>
            <a:ext cx="406212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xmlns="" id="{0BC984CE-2EBF-41AF-B804-79CA4B8ADBDB}"/>
              </a:ext>
            </a:extLst>
          </p:cNvPr>
          <p:cNvSpPr>
            <a:spLocks noGrp="1"/>
          </p:cNvSpPr>
          <p:nvPr>
            <p:ph type="body" sz="half" idx="2"/>
          </p:nvPr>
        </p:nvSpPr>
        <p:spPr>
          <a:xfrm>
            <a:off x="8247730" y="273050"/>
            <a:ext cx="3826412" cy="5157079"/>
          </a:xfrm>
        </p:spPr>
        <p:txBody>
          <a:bodyPr vert="horz" lIns="91440" tIns="45720" rIns="91440" bIns="45720" rtlCol="0">
            <a:normAutofit/>
          </a:bodyPr>
          <a:lstStyle/>
          <a:p>
            <a:pPr marL="0" indent="0">
              <a:buNone/>
            </a:pPr>
            <a:r>
              <a:rPr lang="en-US" sz="3200" dirty="0">
                <a:solidFill>
                  <a:schemeClr val="bg1"/>
                </a:solidFill>
              </a:rPr>
              <a:t>This is the meaning of the doctrine of national self-determination. In Northern Ireland rival nations and rival understandings of national self-determination have been locked in conflict.</a:t>
            </a:r>
          </a:p>
        </p:txBody>
      </p:sp>
      <p:sp>
        <p:nvSpPr>
          <p:cNvPr id="5" name="Slide Number Placeholder 4">
            <a:extLst>
              <a:ext uri="{FF2B5EF4-FFF2-40B4-BE49-F238E27FC236}">
                <a16:creationId xmlns:a16="http://schemas.microsoft.com/office/drawing/2014/main" xmlns="" id="{62DCBD8B-7553-4763-8227-6D569B7A8F62}"/>
              </a:ext>
            </a:extLst>
          </p:cNvPr>
          <p:cNvSpPr>
            <a:spLocks noGrp="1"/>
          </p:cNvSpPr>
          <p:nvPr>
            <p:ph type="sldNum" sz="quarter" idx="12"/>
          </p:nvPr>
        </p:nvSpPr>
        <p:spPr>
          <a:xfrm>
            <a:off x="10521950" y="6356350"/>
            <a:ext cx="831850" cy="365125"/>
          </a:xfrm>
        </p:spPr>
        <p:txBody>
          <a:bodyPr vert="horz" lIns="91440" tIns="45720" rIns="91440" bIns="45720" rtlCol="0" anchor="ctr">
            <a:normAutofit/>
          </a:bodyPr>
          <a:lstStyle/>
          <a:p>
            <a:pPr>
              <a:spcAft>
                <a:spcPts val="600"/>
              </a:spcAft>
            </a:pPr>
            <a:fld id="{5EE8DF0A-406E-47C0-B57D-B98F0FB3F1A6}" type="slidenum">
              <a:rPr lang="en-US" sz="1200">
                <a:solidFill>
                  <a:schemeClr val="bg1">
                    <a:alpha val="70000"/>
                  </a:schemeClr>
                </a:solidFill>
              </a:rPr>
              <a:pPr>
                <a:spcAft>
                  <a:spcPts val="600"/>
                </a:spcAft>
              </a:pPr>
              <a:t>4</a:t>
            </a:fld>
            <a:endParaRPr lang="en-US" sz="1200">
              <a:solidFill>
                <a:schemeClr val="bg1">
                  <a:alpha val="70000"/>
                </a:schemeClr>
              </a:solidFill>
            </a:endParaRPr>
          </a:p>
        </p:txBody>
      </p:sp>
      <p:sp>
        <p:nvSpPr>
          <p:cNvPr id="10" name="Text Placeholder 3">
            <a:extLst>
              <a:ext uri="{FF2B5EF4-FFF2-40B4-BE49-F238E27FC236}">
                <a16:creationId xmlns:a16="http://schemas.microsoft.com/office/drawing/2014/main" xmlns="" id="{B3592D94-3DA7-4821-898F-0C4B5A123A9E}"/>
              </a:ext>
            </a:extLst>
          </p:cNvPr>
          <p:cNvSpPr txBox="1">
            <a:spLocks/>
          </p:cNvSpPr>
          <p:nvPr/>
        </p:nvSpPr>
        <p:spPr>
          <a:xfrm>
            <a:off x="3373901" y="5430129"/>
            <a:ext cx="6867379" cy="1291346"/>
          </a:xfrm>
          <a:prstGeom prst="round2DiagRect">
            <a:avLst/>
          </a:prstGeom>
          <a:solidFill>
            <a:srgbClr val="E30613"/>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2400">
                <a:solidFill>
                  <a:schemeClr val="bg1"/>
                </a:solidFill>
              </a:rPr>
              <a:t>John McGarry and Brendan O’Leary, </a:t>
            </a:r>
            <a:r>
              <a:rPr lang="en-GB" sz="2400" i="1">
                <a:solidFill>
                  <a:schemeClr val="bg1"/>
                </a:solidFill>
              </a:rPr>
              <a:t>Explaining Northern Ireland: Broken Images </a:t>
            </a:r>
            <a:r>
              <a:rPr lang="en-GB" sz="2400">
                <a:solidFill>
                  <a:schemeClr val="bg1"/>
                </a:solidFill>
              </a:rPr>
              <a:t>(Oxford: Blackwell Publishers, 1995) 13-14</a:t>
            </a:r>
            <a:endParaRPr lang="en-GB" sz="2400" dirty="0">
              <a:solidFill>
                <a:schemeClr val="bg1"/>
              </a:solidFill>
            </a:endParaRPr>
          </a:p>
        </p:txBody>
      </p:sp>
    </p:spTree>
    <p:extLst>
      <p:ext uri="{BB962C8B-B14F-4D97-AF65-F5344CB8AC3E}">
        <p14:creationId xmlns:p14="http://schemas.microsoft.com/office/powerpoint/2010/main" val="2209459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D1BE20DA-28AD-4525-B3C2-8036262BA0AF}"/>
              </a:ext>
            </a:extLst>
          </p:cNvPr>
          <p:cNvSpPr>
            <a:spLocks noGrp="1"/>
          </p:cNvSpPr>
          <p:nvPr>
            <p:ph type="sldNum" sz="quarter" idx="12"/>
          </p:nvPr>
        </p:nvSpPr>
        <p:spPr/>
        <p:txBody>
          <a:bodyPr/>
          <a:lstStyle/>
          <a:p>
            <a:fld id="{5EE8DF0A-406E-47C0-B57D-B98F0FB3F1A6}" type="slidenum">
              <a:rPr lang="en-GB" smtClean="0"/>
              <a:pPr/>
              <a:t>5</a:t>
            </a:fld>
            <a:endParaRPr lang="en-GB" dirty="0"/>
          </a:p>
        </p:txBody>
      </p:sp>
      <p:sp>
        <p:nvSpPr>
          <p:cNvPr id="6" name="Rectangle 5">
            <a:extLst>
              <a:ext uri="{FF2B5EF4-FFF2-40B4-BE49-F238E27FC236}">
                <a16:creationId xmlns:a16="http://schemas.microsoft.com/office/drawing/2014/main" xmlns="" id="{E5EA80BF-5E5E-4594-BC36-3BE19C701601}"/>
              </a:ext>
            </a:extLst>
          </p:cNvPr>
          <p:cNvSpPr/>
          <p:nvPr/>
        </p:nvSpPr>
        <p:spPr>
          <a:xfrm>
            <a:off x="4391025" y="503070"/>
            <a:ext cx="7599045" cy="5016758"/>
          </a:xfrm>
          <a:prstGeom prst="rect">
            <a:avLst/>
          </a:prstGeom>
        </p:spPr>
        <p:txBody>
          <a:bodyPr wrap="square">
            <a:spAutoFit/>
          </a:bodyPr>
          <a:lstStyle/>
          <a:p>
            <a:r>
              <a:rPr lang="en-GB" sz="3200" dirty="0"/>
              <a:t>In an anthropological spirit, then, I propose the following definition of the nation: it is an </a:t>
            </a:r>
            <a:r>
              <a:rPr lang="en-GB" sz="3200" dirty="0">
                <a:solidFill>
                  <a:srgbClr val="D40006"/>
                </a:solidFill>
              </a:rPr>
              <a:t>imagined political community</a:t>
            </a:r>
            <a:r>
              <a:rPr lang="en-GB" sz="3200" dirty="0"/>
              <a:t> – and imagined as both inherently limited and sovereign.</a:t>
            </a:r>
          </a:p>
          <a:p>
            <a:r>
              <a:rPr lang="en-GB" sz="3200" dirty="0"/>
              <a:t>It is imagined because the members of even the smallest nation will never know most of their fellow-members, meet them, or even hear of them, yet in the minds of each lives the image of their communion.</a:t>
            </a:r>
          </a:p>
        </p:txBody>
      </p:sp>
      <p:pic>
        <p:nvPicPr>
          <p:cNvPr id="7" name="Picture 6">
            <a:extLst>
              <a:ext uri="{FF2B5EF4-FFF2-40B4-BE49-F238E27FC236}">
                <a16:creationId xmlns:a16="http://schemas.microsoft.com/office/drawing/2014/main" xmlns="" id="{03584B8C-BFC8-4690-B6CC-89B8BF24741B}"/>
              </a:ext>
            </a:extLst>
          </p:cNvPr>
          <p:cNvPicPr>
            <a:picLocks noChangeAspect="1"/>
          </p:cNvPicPr>
          <p:nvPr/>
        </p:nvPicPr>
        <p:blipFill>
          <a:blip r:embed="rId2"/>
          <a:stretch>
            <a:fillRect/>
          </a:stretch>
        </p:blipFill>
        <p:spPr>
          <a:xfrm>
            <a:off x="578037" y="692567"/>
            <a:ext cx="3340898" cy="4694327"/>
          </a:xfrm>
          <a:prstGeom prst="rect">
            <a:avLst/>
          </a:prstGeom>
        </p:spPr>
      </p:pic>
      <p:sp>
        <p:nvSpPr>
          <p:cNvPr id="8" name="Rectangle: Diagonal Corners Rounded 7">
            <a:extLst>
              <a:ext uri="{FF2B5EF4-FFF2-40B4-BE49-F238E27FC236}">
                <a16:creationId xmlns:a16="http://schemas.microsoft.com/office/drawing/2014/main" xmlns="" id="{9FAF8A16-48EA-46A5-B974-029DA8846B8D}"/>
              </a:ext>
            </a:extLst>
          </p:cNvPr>
          <p:cNvSpPr/>
          <p:nvPr/>
        </p:nvSpPr>
        <p:spPr>
          <a:xfrm>
            <a:off x="2630657" y="6084972"/>
            <a:ext cx="8398413" cy="544026"/>
          </a:xfrm>
          <a:prstGeom prst="round2Diag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Arial" pitchFamily="34" charset="0"/>
                <a:cs typeface="Arial" pitchFamily="34" charset="0"/>
              </a:rPr>
              <a:t>Benedict Anderson, </a:t>
            </a:r>
            <a:r>
              <a:rPr lang="en-GB" sz="2000" i="1" dirty="0">
                <a:latin typeface="Arial" pitchFamily="34" charset="0"/>
                <a:cs typeface="Arial" pitchFamily="34" charset="0"/>
              </a:rPr>
              <a:t>Imagined Communities</a:t>
            </a:r>
            <a:r>
              <a:rPr lang="en-GB" sz="2000" dirty="0">
                <a:latin typeface="Arial" pitchFamily="34" charset="0"/>
                <a:cs typeface="Arial" pitchFamily="34" charset="0"/>
              </a:rPr>
              <a:t> (London: Verso, 1991) 5-6</a:t>
            </a:r>
            <a:endParaRPr lang="en-IE" sz="2000" dirty="0">
              <a:latin typeface="Arial" pitchFamily="34" charset="0"/>
              <a:cs typeface="Arial" pitchFamily="34" charset="0"/>
            </a:endParaRPr>
          </a:p>
        </p:txBody>
      </p:sp>
      <p:pic>
        <p:nvPicPr>
          <p:cNvPr id="11" name="Picture 10">
            <a:extLst>
              <a:ext uri="{FF2B5EF4-FFF2-40B4-BE49-F238E27FC236}">
                <a16:creationId xmlns:a16="http://schemas.microsoft.com/office/drawing/2014/main" xmlns="" id="{39B932FB-3EF8-4087-AB19-BAB35F1947A1}"/>
              </a:ext>
            </a:extLst>
          </p:cNvPr>
          <p:cNvPicPr>
            <a:picLocks noChangeAspect="1"/>
          </p:cNvPicPr>
          <p:nvPr/>
        </p:nvPicPr>
        <p:blipFill>
          <a:blip r:embed="rId3"/>
          <a:stretch>
            <a:fillRect/>
          </a:stretch>
        </p:blipFill>
        <p:spPr>
          <a:xfrm>
            <a:off x="11423846" y="4964335"/>
            <a:ext cx="451143" cy="555493"/>
          </a:xfrm>
          <a:prstGeom prst="rect">
            <a:avLst/>
          </a:prstGeom>
        </p:spPr>
      </p:pic>
      <p:pic>
        <p:nvPicPr>
          <p:cNvPr id="12" name="Picture 11">
            <a:extLst>
              <a:ext uri="{FF2B5EF4-FFF2-40B4-BE49-F238E27FC236}">
                <a16:creationId xmlns:a16="http://schemas.microsoft.com/office/drawing/2014/main" xmlns="" id="{48A8D0E4-78B0-4192-8544-70F58C652357}"/>
              </a:ext>
            </a:extLst>
          </p:cNvPr>
          <p:cNvPicPr>
            <a:picLocks noChangeAspect="1"/>
          </p:cNvPicPr>
          <p:nvPr/>
        </p:nvPicPr>
        <p:blipFill>
          <a:blip r:embed="rId4"/>
          <a:stretch>
            <a:fillRect/>
          </a:stretch>
        </p:blipFill>
        <p:spPr>
          <a:xfrm>
            <a:off x="4236757" y="409958"/>
            <a:ext cx="471523" cy="555493"/>
          </a:xfrm>
          <a:prstGeom prst="rect">
            <a:avLst/>
          </a:prstGeom>
        </p:spPr>
      </p:pic>
    </p:spTree>
    <p:extLst>
      <p:ext uri="{BB962C8B-B14F-4D97-AF65-F5344CB8AC3E}">
        <p14:creationId xmlns:p14="http://schemas.microsoft.com/office/powerpoint/2010/main" val="3498981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3600"/>
          </a:xfrm>
        </p:spPr>
        <p:txBody>
          <a:bodyPr/>
          <a:lstStyle/>
          <a:p>
            <a:r>
              <a:rPr lang="en-GB" dirty="0"/>
              <a:t>Historical Overview</a:t>
            </a:r>
          </a:p>
        </p:txBody>
      </p:sp>
      <p:sp>
        <p:nvSpPr>
          <p:cNvPr id="4" name="Slide Number Placeholder 3"/>
          <p:cNvSpPr>
            <a:spLocks noGrp="1"/>
          </p:cNvSpPr>
          <p:nvPr>
            <p:ph type="sldNum" sz="quarter" idx="12"/>
          </p:nvPr>
        </p:nvSpPr>
        <p:spPr/>
        <p:txBody>
          <a:bodyPr/>
          <a:lstStyle/>
          <a:p>
            <a:fld id="{5EE8DF0A-406E-47C0-B57D-B98F0FB3F1A6}" type="slidenum">
              <a:rPr lang="en-GB" smtClean="0"/>
              <a:pPr/>
              <a:t>6</a:t>
            </a:fld>
            <a:endParaRPr lang="en-GB" dirty="0"/>
          </a:p>
        </p:txBody>
      </p:sp>
      <p:sp>
        <p:nvSpPr>
          <p:cNvPr id="5" name="Rectangle 4"/>
          <p:cNvSpPr/>
          <p:nvPr/>
        </p:nvSpPr>
        <p:spPr>
          <a:xfrm>
            <a:off x="1590675" y="2373313"/>
            <a:ext cx="7105650" cy="64293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Society of the United Irishmen 1790s - 1803</a:t>
            </a:r>
          </a:p>
        </p:txBody>
      </p:sp>
      <p:sp>
        <p:nvSpPr>
          <p:cNvPr id="6" name="Rectangle 5"/>
          <p:cNvSpPr/>
          <p:nvPr/>
        </p:nvSpPr>
        <p:spPr>
          <a:xfrm>
            <a:off x="5153025" y="1690688"/>
            <a:ext cx="3543300" cy="64293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Parliamentary Reform </a:t>
            </a:r>
          </a:p>
        </p:txBody>
      </p:sp>
      <p:sp>
        <p:nvSpPr>
          <p:cNvPr id="7" name="Rectangle 6"/>
          <p:cNvSpPr/>
          <p:nvPr/>
        </p:nvSpPr>
        <p:spPr>
          <a:xfrm>
            <a:off x="5153025" y="3055938"/>
            <a:ext cx="3543300" cy="64293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Daniel O’Connell</a:t>
            </a:r>
          </a:p>
        </p:txBody>
      </p:sp>
      <p:sp>
        <p:nvSpPr>
          <p:cNvPr id="8" name="Rectangle 7"/>
          <p:cNvSpPr/>
          <p:nvPr/>
        </p:nvSpPr>
        <p:spPr>
          <a:xfrm>
            <a:off x="1600200" y="3738563"/>
            <a:ext cx="7105650" cy="64293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Young Ireland movement 1840s</a:t>
            </a:r>
          </a:p>
        </p:txBody>
      </p:sp>
      <p:sp>
        <p:nvSpPr>
          <p:cNvPr id="9" name="Rectangle 8"/>
          <p:cNvSpPr/>
          <p:nvPr/>
        </p:nvSpPr>
        <p:spPr>
          <a:xfrm>
            <a:off x="5162550" y="4421188"/>
            <a:ext cx="3543300" cy="64293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Home Rule 1885-1921</a:t>
            </a:r>
          </a:p>
        </p:txBody>
      </p:sp>
      <p:sp>
        <p:nvSpPr>
          <p:cNvPr id="10" name="Rectangle 9"/>
          <p:cNvSpPr/>
          <p:nvPr/>
        </p:nvSpPr>
        <p:spPr>
          <a:xfrm>
            <a:off x="1590675" y="4742656"/>
            <a:ext cx="3543300" cy="64293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t>Fenians</a:t>
            </a:r>
            <a:r>
              <a:rPr lang="en-GB" sz="2400" dirty="0"/>
              <a:t>/I.R.B. </a:t>
            </a:r>
            <a:r>
              <a:rPr lang="en-GB" sz="2000" dirty="0"/>
              <a:t>1860s-1921</a:t>
            </a:r>
          </a:p>
        </p:txBody>
      </p:sp>
      <p:sp>
        <p:nvSpPr>
          <p:cNvPr id="11" name="Rectangle 10"/>
          <p:cNvSpPr/>
          <p:nvPr/>
        </p:nvSpPr>
        <p:spPr>
          <a:xfrm>
            <a:off x="5162550" y="5103813"/>
            <a:ext cx="3543300" cy="92551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Sinn </a:t>
            </a:r>
            <a:r>
              <a:rPr lang="en-GB" sz="2400" dirty="0" err="1"/>
              <a:t>Féin</a:t>
            </a:r>
            <a:r>
              <a:rPr lang="en-GB" sz="2400" dirty="0"/>
              <a:t> 1905 - Current</a:t>
            </a:r>
          </a:p>
        </p:txBody>
      </p:sp>
      <p:sp>
        <p:nvSpPr>
          <p:cNvPr id="12" name="Rectangle 11"/>
          <p:cNvSpPr/>
          <p:nvPr/>
        </p:nvSpPr>
        <p:spPr>
          <a:xfrm>
            <a:off x="1590675" y="5425281"/>
            <a:ext cx="3543300" cy="129619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Irish Republican Army 1919 - ?</a:t>
            </a:r>
          </a:p>
        </p:txBody>
      </p:sp>
      <p:sp>
        <p:nvSpPr>
          <p:cNvPr id="13" name="Rectangle 12"/>
          <p:cNvSpPr/>
          <p:nvPr/>
        </p:nvSpPr>
        <p:spPr>
          <a:xfrm>
            <a:off x="5162550" y="6073378"/>
            <a:ext cx="3543300" cy="64293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Nationalist Party – SDLP</a:t>
            </a:r>
          </a:p>
        </p:txBody>
      </p:sp>
      <p:sp>
        <p:nvSpPr>
          <p:cNvPr id="14" name="Left-Right Arrow 13"/>
          <p:cNvSpPr/>
          <p:nvPr/>
        </p:nvSpPr>
        <p:spPr>
          <a:xfrm>
            <a:off x="4895850" y="5122664"/>
            <a:ext cx="504825" cy="209550"/>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Left-Right Arrow 14"/>
          <p:cNvSpPr/>
          <p:nvPr/>
        </p:nvSpPr>
        <p:spPr>
          <a:xfrm>
            <a:off x="4910137" y="5641974"/>
            <a:ext cx="504825" cy="209550"/>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162550" y="1228726"/>
            <a:ext cx="3543300" cy="417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Constitutional Politics</a:t>
            </a:r>
          </a:p>
        </p:txBody>
      </p:sp>
      <p:sp>
        <p:nvSpPr>
          <p:cNvPr id="17" name="Rectangle 16"/>
          <p:cNvSpPr/>
          <p:nvPr/>
        </p:nvSpPr>
        <p:spPr>
          <a:xfrm>
            <a:off x="1600200" y="1228725"/>
            <a:ext cx="3543300" cy="417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Militant Movements</a:t>
            </a:r>
          </a:p>
        </p:txBody>
      </p:sp>
    </p:spTree>
    <p:extLst>
      <p:ext uri="{BB962C8B-B14F-4D97-AF65-F5344CB8AC3E}">
        <p14:creationId xmlns:p14="http://schemas.microsoft.com/office/powerpoint/2010/main" val="393820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70" y="221615"/>
            <a:ext cx="5574030" cy="1340485"/>
          </a:xfrm>
        </p:spPr>
        <p:txBody>
          <a:bodyPr/>
          <a:lstStyle/>
          <a:p>
            <a:r>
              <a:rPr lang="en-GB" dirty="0"/>
              <a:t>Theobald Wolfe Tone </a:t>
            </a:r>
          </a:p>
        </p:txBody>
      </p:sp>
      <p:sp>
        <p:nvSpPr>
          <p:cNvPr id="5" name="Slide Number Placeholder 4"/>
          <p:cNvSpPr>
            <a:spLocks noGrp="1"/>
          </p:cNvSpPr>
          <p:nvPr>
            <p:ph type="sldNum" sz="quarter" idx="12"/>
          </p:nvPr>
        </p:nvSpPr>
        <p:spPr/>
        <p:txBody>
          <a:bodyPr/>
          <a:lstStyle/>
          <a:p>
            <a:fld id="{5EE8DF0A-406E-47C0-B57D-B98F0FB3F1A6}" type="slidenum">
              <a:rPr lang="en-GB" smtClean="0"/>
              <a:pPr/>
              <a:t>7</a:t>
            </a:fld>
            <a:endParaRPr lang="en-GB" dirty="0"/>
          </a:p>
        </p:txBody>
      </p:sp>
      <p:sp>
        <p:nvSpPr>
          <p:cNvPr id="6" name="Rectangle 5"/>
          <p:cNvSpPr/>
          <p:nvPr/>
        </p:nvSpPr>
        <p:spPr>
          <a:xfrm>
            <a:off x="5084445" y="1562100"/>
            <a:ext cx="6905625" cy="4401205"/>
          </a:xfrm>
          <a:prstGeom prst="rect">
            <a:avLst/>
          </a:prstGeom>
        </p:spPr>
        <p:txBody>
          <a:bodyPr wrap="square">
            <a:spAutoFit/>
          </a:bodyPr>
          <a:lstStyle/>
          <a:p>
            <a:r>
              <a:rPr lang="en-GB" sz="2800" dirty="0"/>
              <a:t>To subvert the tyranny of our execrable government, to break the connection with England, the never-failing source of all our political evils, to assert the independence of my country – these were my objects. To unite the whole people of Ireland, to abolish the memory of past dissensions, and to substitute the common name of Irishman in place of the denominations of Protestant, Catholic and Dissenter—these were my means.</a:t>
            </a:r>
          </a:p>
        </p:txBody>
      </p:sp>
      <p:pic>
        <p:nvPicPr>
          <p:cNvPr id="7" name="Picture 6">
            <a:extLst>
              <a:ext uri="{FF2B5EF4-FFF2-40B4-BE49-F238E27FC236}">
                <a16:creationId xmlns:a16="http://schemas.microsoft.com/office/drawing/2014/main" xmlns="" id="{5916CC45-744B-481B-92BE-33AED85BD6DF}"/>
              </a:ext>
            </a:extLst>
          </p:cNvPr>
          <p:cNvPicPr>
            <a:picLocks noChangeAspect="1"/>
          </p:cNvPicPr>
          <p:nvPr/>
        </p:nvPicPr>
        <p:blipFill>
          <a:blip r:embed="rId2"/>
          <a:stretch>
            <a:fillRect/>
          </a:stretch>
        </p:blipFill>
        <p:spPr>
          <a:xfrm>
            <a:off x="4851458" y="1360795"/>
            <a:ext cx="692092" cy="796291"/>
          </a:xfrm>
          <a:prstGeom prst="rect">
            <a:avLst/>
          </a:prstGeom>
        </p:spPr>
      </p:pic>
      <p:pic>
        <p:nvPicPr>
          <p:cNvPr id="8" name="Picture 7">
            <a:extLst>
              <a:ext uri="{FF2B5EF4-FFF2-40B4-BE49-F238E27FC236}">
                <a16:creationId xmlns:a16="http://schemas.microsoft.com/office/drawing/2014/main" xmlns="" id="{327DA99E-BD15-48F4-BEE8-27670B870573}"/>
              </a:ext>
            </a:extLst>
          </p:cNvPr>
          <p:cNvPicPr>
            <a:picLocks noChangeAspect="1"/>
          </p:cNvPicPr>
          <p:nvPr/>
        </p:nvPicPr>
        <p:blipFill>
          <a:blip r:embed="rId3"/>
          <a:stretch>
            <a:fillRect/>
          </a:stretch>
        </p:blipFill>
        <p:spPr>
          <a:xfrm>
            <a:off x="11288875" y="5381625"/>
            <a:ext cx="579275" cy="699680"/>
          </a:xfrm>
          <a:prstGeom prst="rect">
            <a:avLst/>
          </a:prstGeom>
        </p:spPr>
      </p:pic>
      <p:pic>
        <p:nvPicPr>
          <p:cNvPr id="1026" name="Picture 2" descr="Theobald Wolfe Tone - Project Gutenberg 13112.png"/>
          <p:cNvPicPr>
            <a:picLocks noChangeAspect="1" noChangeArrowheads="1"/>
          </p:cNvPicPr>
          <p:nvPr/>
        </p:nvPicPr>
        <p:blipFill rotWithShape="1">
          <a:blip r:embed="rId4">
            <a:extLst>
              <a:ext uri="{28A0092B-C50C-407E-A947-70E740481C1C}">
                <a14:useLocalDpi xmlns:a14="http://schemas.microsoft.com/office/drawing/2010/main" val="0"/>
              </a:ext>
            </a:extLst>
          </a:blip>
          <a:srcRect t="11456" b="13131"/>
          <a:stretch/>
        </p:blipFill>
        <p:spPr bwMode="auto">
          <a:xfrm>
            <a:off x="893523" y="1711614"/>
            <a:ext cx="3333750" cy="3914775"/>
          </a:xfrm>
          <a:prstGeom prst="snip2DiagRect">
            <a:avLst/>
          </a:prstGeom>
          <a:solidFill>
            <a:srgbClr val="FFFFFF">
              <a:shade val="85000"/>
            </a:srgbClr>
          </a:solidFill>
          <a:ln w="88900" cap="sq">
            <a:solidFill>
              <a:srgbClr val="E306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391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70" y="221615"/>
            <a:ext cx="4610100" cy="938379"/>
          </a:xfrm>
        </p:spPr>
        <p:txBody>
          <a:bodyPr/>
          <a:lstStyle/>
          <a:p>
            <a:r>
              <a:rPr lang="en-GB" dirty="0"/>
              <a:t>1916 Easter Rising</a:t>
            </a:r>
          </a:p>
        </p:txBody>
      </p:sp>
      <p:sp>
        <p:nvSpPr>
          <p:cNvPr id="4" name="Text Placeholder 3"/>
          <p:cNvSpPr>
            <a:spLocks noGrp="1"/>
          </p:cNvSpPr>
          <p:nvPr>
            <p:ph type="body" sz="half" idx="2"/>
          </p:nvPr>
        </p:nvSpPr>
        <p:spPr>
          <a:xfrm>
            <a:off x="407670" y="1428751"/>
            <a:ext cx="6050280" cy="4619624"/>
          </a:xfrm>
        </p:spPr>
        <p:txBody>
          <a:bodyPr>
            <a:normAutofit lnSpcReduction="10000"/>
          </a:bodyPr>
          <a:lstStyle/>
          <a:p>
            <a:pPr marL="0" indent="0">
              <a:buNone/>
            </a:pPr>
            <a:r>
              <a:rPr lang="en-GB" dirty="0"/>
              <a:t>The Irish Republic is entitled to, and hereby claims, the allegiance of every Irishman and Irishwoman. The Republic guarantees religious and civil liberty, equal rights and equal opportunities to all its citizens, and declares its resolve to pursue the happiness and prosperity of the whole nation and all its parts, cherishing all the children of the nation equally, and oblivious of the differences carefully fostered by an alien government, which have divided a minority from the majority in the past.</a:t>
            </a:r>
          </a:p>
        </p:txBody>
      </p:sp>
      <p:sp>
        <p:nvSpPr>
          <p:cNvPr id="5" name="Slide Number Placeholder 4"/>
          <p:cNvSpPr>
            <a:spLocks noGrp="1"/>
          </p:cNvSpPr>
          <p:nvPr>
            <p:ph type="sldNum" sz="quarter" idx="12"/>
          </p:nvPr>
        </p:nvSpPr>
        <p:spPr/>
        <p:txBody>
          <a:bodyPr/>
          <a:lstStyle/>
          <a:p>
            <a:fld id="{5EE8DF0A-406E-47C0-B57D-B98F0FB3F1A6}" type="slidenum">
              <a:rPr lang="en-GB" smtClean="0"/>
              <a:pPr/>
              <a:t>8</a:t>
            </a:fld>
            <a:endParaRPr lang="en-GB" dirty="0"/>
          </a:p>
        </p:txBody>
      </p:sp>
      <p:pic>
        <p:nvPicPr>
          <p:cNvPr id="6" name="Picture 5"/>
          <p:cNvPicPr>
            <a:picLocks noChangeAspect="1"/>
          </p:cNvPicPr>
          <p:nvPr/>
        </p:nvPicPr>
        <p:blipFill>
          <a:blip r:embed="rId2"/>
          <a:stretch>
            <a:fillRect/>
          </a:stretch>
        </p:blipFill>
        <p:spPr>
          <a:xfrm>
            <a:off x="6734175" y="0"/>
            <a:ext cx="5457825" cy="6858000"/>
          </a:xfrm>
          <a:prstGeom prst="rect">
            <a:avLst/>
          </a:prstGeom>
        </p:spPr>
      </p:pic>
      <p:pic>
        <p:nvPicPr>
          <p:cNvPr id="7" name="Picture 6">
            <a:extLst>
              <a:ext uri="{FF2B5EF4-FFF2-40B4-BE49-F238E27FC236}">
                <a16:creationId xmlns:a16="http://schemas.microsoft.com/office/drawing/2014/main" xmlns="" id="{48A8D0E4-78B0-4192-8544-70F58C652357}"/>
              </a:ext>
            </a:extLst>
          </p:cNvPr>
          <p:cNvPicPr>
            <a:picLocks noChangeAspect="1"/>
          </p:cNvPicPr>
          <p:nvPr/>
        </p:nvPicPr>
        <p:blipFill>
          <a:blip r:embed="rId3"/>
          <a:stretch>
            <a:fillRect/>
          </a:stretch>
        </p:blipFill>
        <p:spPr>
          <a:xfrm>
            <a:off x="318574" y="1322946"/>
            <a:ext cx="471523" cy="555493"/>
          </a:xfrm>
          <a:prstGeom prst="rect">
            <a:avLst/>
          </a:prstGeom>
        </p:spPr>
      </p:pic>
      <p:pic>
        <p:nvPicPr>
          <p:cNvPr id="8" name="Picture 7">
            <a:extLst>
              <a:ext uri="{FF2B5EF4-FFF2-40B4-BE49-F238E27FC236}">
                <a16:creationId xmlns:a16="http://schemas.microsoft.com/office/drawing/2014/main" xmlns="" id="{39B932FB-3EF8-4087-AB19-BAB35F1947A1}"/>
              </a:ext>
            </a:extLst>
          </p:cNvPr>
          <p:cNvPicPr>
            <a:picLocks noChangeAspect="1"/>
          </p:cNvPicPr>
          <p:nvPr/>
        </p:nvPicPr>
        <p:blipFill>
          <a:blip r:embed="rId4"/>
          <a:stretch>
            <a:fillRect/>
          </a:stretch>
        </p:blipFill>
        <p:spPr>
          <a:xfrm>
            <a:off x="5842196" y="5655834"/>
            <a:ext cx="451143" cy="555493"/>
          </a:xfrm>
          <a:prstGeom prst="rect">
            <a:avLst/>
          </a:prstGeom>
        </p:spPr>
      </p:pic>
    </p:spTree>
    <p:extLst>
      <p:ext uri="{BB962C8B-B14F-4D97-AF65-F5344CB8AC3E}">
        <p14:creationId xmlns:p14="http://schemas.microsoft.com/office/powerpoint/2010/main" val="3885863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70" y="221615"/>
            <a:ext cx="5421630" cy="1626235"/>
          </a:xfrm>
        </p:spPr>
        <p:txBody>
          <a:bodyPr>
            <a:normAutofit/>
          </a:bodyPr>
          <a:lstStyle/>
          <a:p>
            <a:r>
              <a:rPr lang="en-GB" dirty="0">
                <a:effectLst>
                  <a:outerShdw blurRad="38100" dist="38100" dir="2700000" algn="tl">
                    <a:srgbClr val="000000">
                      <a:alpha val="43137"/>
                    </a:srgbClr>
                  </a:outerShdw>
                </a:effectLst>
              </a:rPr>
              <a:t>“Ireland Unfree Shall Never be at Peace”</a:t>
            </a:r>
          </a:p>
        </p:txBody>
      </p:sp>
      <p:sp>
        <p:nvSpPr>
          <p:cNvPr id="4" name="Text Placeholder 3"/>
          <p:cNvSpPr>
            <a:spLocks noGrp="1"/>
          </p:cNvSpPr>
          <p:nvPr>
            <p:ph type="body" sz="half" idx="2"/>
          </p:nvPr>
        </p:nvSpPr>
        <p:spPr>
          <a:xfrm>
            <a:off x="407670" y="1918335"/>
            <a:ext cx="4545330" cy="3743325"/>
          </a:xfrm>
        </p:spPr>
        <p:txBody>
          <a:bodyPr>
            <a:normAutofit/>
          </a:bodyPr>
          <a:lstStyle/>
          <a:p>
            <a:r>
              <a:rPr lang="en-GB" dirty="0"/>
              <a:t>Each generation fights – sacrifices – for Irish national independence.</a:t>
            </a:r>
          </a:p>
          <a:p>
            <a:endParaRPr lang="en-GB" sz="1600" dirty="0"/>
          </a:p>
          <a:p>
            <a:r>
              <a:rPr lang="en-GB" dirty="0"/>
              <a:t>“…they have left us our </a:t>
            </a:r>
            <a:r>
              <a:rPr lang="en-GB" dirty="0" err="1"/>
              <a:t>Fenian</a:t>
            </a:r>
            <a:r>
              <a:rPr lang="en-GB" dirty="0"/>
              <a:t> dead, and while Ireland holds these graves, Ireland unfree shall never be at peace”.</a:t>
            </a:r>
          </a:p>
        </p:txBody>
      </p:sp>
      <p:sp>
        <p:nvSpPr>
          <p:cNvPr id="5" name="Slide Number Placeholder 4"/>
          <p:cNvSpPr>
            <a:spLocks noGrp="1"/>
          </p:cNvSpPr>
          <p:nvPr>
            <p:ph type="sldNum" sz="quarter" idx="12"/>
          </p:nvPr>
        </p:nvSpPr>
        <p:spPr/>
        <p:txBody>
          <a:bodyPr/>
          <a:lstStyle/>
          <a:p>
            <a:fld id="{5EE8DF0A-406E-47C0-B57D-B98F0FB3F1A6}" type="slidenum">
              <a:rPr lang="en-GB" smtClean="0"/>
              <a:pPr/>
              <a:t>9</a:t>
            </a:fld>
            <a:endParaRPr lang="en-GB" dirty="0"/>
          </a:p>
        </p:txBody>
      </p:sp>
      <p:graphicFrame>
        <p:nvGraphicFramePr>
          <p:cNvPr id="6" name="Diagram 5"/>
          <p:cNvGraphicFramePr/>
          <p:nvPr>
            <p:extLst>
              <p:ext uri="{D42A27DB-BD31-4B8C-83A1-F6EECF244321}">
                <p14:modId xmlns:p14="http://schemas.microsoft.com/office/powerpoint/2010/main" val="89138276"/>
              </p:ext>
            </p:extLst>
          </p:nvPr>
        </p:nvGraphicFramePr>
        <p:xfrm>
          <a:off x="3914775" y="292100"/>
          <a:ext cx="8818245" cy="6064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rotWithShape="1">
          <a:blip r:embed="rId7"/>
          <a:srcRect t="10734" b="13303"/>
          <a:stretch/>
        </p:blipFill>
        <p:spPr>
          <a:xfrm>
            <a:off x="7123747" y="402590"/>
            <a:ext cx="2400300" cy="2428875"/>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8"/>
          <a:stretch>
            <a:fillRect/>
          </a:stretch>
        </p:blipFill>
        <p:spPr>
          <a:xfrm>
            <a:off x="9144000" y="3880485"/>
            <a:ext cx="2328862" cy="235267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rotWithShape="1">
          <a:blip r:embed="rId9"/>
          <a:srcRect l="4902" r="8824" b="27541"/>
          <a:stretch/>
        </p:blipFill>
        <p:spPr>
          <a:xfrm>
            <a:off x="5172075" y="3880485"/>
            <a:ext cx="2352675" cy="235267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59882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11716</TotalTime>
  <Words>1261</Words>
  <Application>Microsoft Office PowerPoint</Application>
  <PresentationFormat>Widescreen</PresentationFormat>
  <Paragraphs>121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Irish Nationalism and Republicanism</vt:lpstr>
      <vt:lpstr>Introduction</vt:lpstr>
      <vt:lpstr>PowerPoint Presentation</vt:lpstr>
      <vt:lpstr>PowerPoint Presentation</vt:lpstr>
      <vt:lpstr>PowerPoint Presentation</vt:lpstr>
      <vt:lpstr>Historical Overview</vt:lpstr>
      <vt:lpstr>Theobald Wolfe Tone </vt:lpstr>
      <vt:lpstr>1916 Easter Rising</vt:lpstr>
      <vt:lpstr>“Ireland Unfree Shall Never be at Peace”</vt:lpstr>
      <vt:lpstr>Complex Politics</vt:lpstr>
      <vt:lpstr>Complex Politics</vt:lpstr>
      <vt:lpstr>Constitutional Nationalism</vt:lpstr>
      <vt:lpstr>Complex Politics</vt:lpstr>
      <vt:lpstr>PowerPoint Presentation</vt:lpstr>
      <vt:lpstr>PowerPoint Presentation</vt:lpstr>
      <vt:lpstr>PowerPoint Presentation</vt:lpstr>
      <vt:lpstr>The Brexit Scenario</vt:lpstr>
      <vt:lpstr>The Brexit Scenario</vt:lpstr>
      <vt:lpstr>Lucid Talk/BBC Online Poll (May 2018)</vt:lpstr>
      <vt:lpstr>Irish Nationalism Revived?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Cathal McManus</dc:creator>
  <cp:lastModifiedBy>Peter Gray</cp:lastModifiedBy>
  <cp:revision>392</cp:revision>
  <cp:lastPrinted>2017-10-23T21:51:35Z</cp:lastPrinted>
  <dcterms:created xsi:type="dcterms:W3CDTF">2017-10-23T08:29:23Z</dcterms:created>
  <dcterms:modified xsi:type="dcterms:W3CDTF">2019-06-25T11:51:45Z</dcterms:modified>
</cp:coreProperties>
</file>