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F1D"/>
    <a:srgbClr val="9ACD34"/>
    <a:srgbClr val="359A34"/>
    <a:srgbClr val="323266"/>
    <a:srgbClr val="333366"/>
    <a:srgbClr val="337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182" autoAdjust="0"/>
    <p:restoredTop sz="89801" autoAdjust="0"/>
  </p:normalViewPr>
  <p:slideViewPr>
    <p:cSldViewPr>
      <p:cViewPr>
        <p:scale>
          <a:sx n="117" d="100"/>
          <a:sy n="117" d="100"/>
        </p:scale>
        <p:origin x="-66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F69AC-D044-EA41-BF6D-013BE653BC99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D36E9-A559-8046-B73B-745B3DC908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3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36E9-A559-8046-B73B-745B3DC90864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43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213" y="338138"/>
            <a:ext cx="6859587" cy="1143000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333366"/>
                </a:solidFill>
              </a:defRPr>
            </a:lvl1pPr>
          </a:lstStyle>
          <a:p>
            <a:pPr lvl="0"/>
            <a:r>
              <a:rPr lang="de-DE" altLang="de-DE" noProof="0" smtClean="0"/>
              <a:t>Mastertitelformat bearbeiten</a:t>
            </a:r>
            <a:endParaRPr lang="en-GB" altLang="de-DE" noProof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22425"/>
            <a:ext cx="6858000" cy="25146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337FCC"/>
                </a:solidFill>
              </a:defRPr>
            </a:lvl1pPr>
          </a:lstStyle>
          <a:p>
            <a:pPr lvl="0"/>
            <a:r>
              <a:rPr lang="de-DE" altLang="de-DE" noProof="0" smtClean="0"/>
              <a:t>Master-Untertitelformat bearbeiten</a:t>
            </a:r>
            <a:endParaRPr lang="en-GB" altLang="de-DE" noProof="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943600" y="628015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fld id="{58602F4F-504A-1B43-ACCA-36CEA59A382C}" type="slidenum">
              <a:rPr lang="en-GB" altLang="de-DE"/>
              <a:pPr/>
              <a:t>‹#›</a:t>
            </a:fld>
            <a:endParaRPr lang="en-GB" altLang="de-DE"/>
          </a:p>
        </p:txBody>
      </p:sp>
      <p:pic>
        <p:nvPicPr>
          <p:cNvPr id="73733" name="Picture 5" descr="UCD_brandmark_100%.psd                                         0005F49BAidens Big Drive               BD2EA33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908550"/>
            <a:ext cx="11144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943600" y="5257800"/>
            <a:ext cx="2459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IE" altLang="de-DE" sz="1100" b="1">
                <a:solidFill>
                  <a:srgbClr val="333366"/>
                </a:solidFill>
                <a:latin typeface="Verdana" charset="0"/>
              </a:rPr>
              <a:t>Type relevant Irish </a:t>
            </a:r>
            <a:br>
              <a:rPr lang="en-IE" altLang="de-DE" sz="1100" b="1">
                <a:solidFill>
                  <a:srgbClr val="333366"/>
                </a:solidFill>
                <a:latin typeface="Verdana" charset="0"/>
              </a:rPr>
            </a:br>
            <a:r>
              <a:rPr lang="en-IE" altLang="de-DE" sz="1100" b="1">
                <a:solidFill>
                  <a:srgbClr val="333366"/>
                </a:solidFill>
                <a:latin typeface="Verdana" charset="0"/>
              </a:rPr>
              <a:t>language Unit Name into </a:t>
            </a:r>
            <a:br>
              <a:rPr lang="en-IE" altLang="de-DE" sz="1100" b="1">
                <a:solidFill>
                  <a:srgbClr val="333366"/>
                </a:solidFill>
                <a:latin typeface="Verdana" charset="0"/>
              </a:rPr>
            </a:br>
            <a:r>
              <a:rPr lang="en-IE" altLang="de-DE" sz="1100" b="1">
                <a:solidFill>
                  <a:srgbClr val="333366"/>
                </a:solidFill>
                <a:latin typeface="Verdana" charset="0"/>
              </a:rPr>
              <a:t>this text box in Title Master.</a:t>
            </a:r>
            <a:endParaRPr lang="en-GB" altLang="de-DE" sz="1100" b="1">
              <a:solidFill>
                <a:srgbClr val="333366"/>
              </a:solidFill>
              <a:latin typeface="Verdana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200400" y="5257800"/>
            <a:ext cx="2459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IE" altLang="de-DE" sz="1100" b="1">
                <a:solidFill>
                  <a:srgbClr val="333366"/>
                </a:solidFill>
                <a:latin typeface="Verdana" charset="0"/>
              </a:rPr>
              <a:t>Type relevant English language Unit Name into </a:t>
            </a:r>
            <a:br>
              <a:rPr lang="en-IE" altLang="de-DE" sz="1100" b="1">
                <a:solidFill>
                  <a:srgbClr val="333366"/>
                </a:solidFill>
                <a:latin typeface="Verdana" charset="0"/>
              </a:rPr>
            </a:br>
            <a:r>
              <a:rPr lang="en-IE" altLang="de-DE" sz="1100" b="1">
                <a:solidFill>
                  <a:srgbClr val="333366"/>
                </a:solidFill>
                <a:latin typeface="Verdana" charset="0"/>
              </a:rPr>
              <a:t>this text box in Title Master.</a:t>
            </a:r>
            <a:endParaRPr lang="en-GB" altLang="de-DE" sz="1100" b="1">
              <a:solidFill>
                <a:srgbClr val="333366"/>
              </a:solidFill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D6E0D-103C-A649-A417-8D6B4E32545D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5945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338138"/>
            <a:ext cx="1847850" cy="6062662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1295400" y="338138"/>
            <a:ext cx="5391150" cy="6062662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F1154C-C60C-8747-9274-F77360ED0FF4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181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810EA-C551-C24A-9DAB-4948EC7F586C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543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D42C3-7767-234B-9A75-94F5CCEBC05B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4662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752600"/>
            <a:ext cx="3619500" cy="4648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619500" cy="4648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FCED2A-23EE-5D48-8147-1750BFFF2F2D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1378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7917EA-559A-DD46-864A-EE5A38BE32E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624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34096E-A8F5-3542-B85E-7BD810196576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347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F2EF55-4808-C443-99A4-859F3D8E43C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8423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18E85-E982-804A-B3E6-EDA04A1EE2A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14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923D22-1CFE-4A4C-88D2-48A0B0137301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8799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9477 Brand-White 100dpi.psd                                    0005F6B4Aidens Big Drive               BD2EA338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38138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  <a:endParaRPr lang="en-GB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752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67663" y="6400800"/>
            <a:ext cx="71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66"/>
                </a:solidFill>
                <a:latin typeface="+mn-lt"/>
              </a:defRPr>
            </a:lvl1pPr>
          </a:lstStyle>
          <a:p>
            <a:fld id="{2B504E5E-BFA2-844A-8BA5-5A6B59ACB2BD}" type="slidenum">
              <a:rPr lang="en-GB" altLang="de-DE"/>
              <a:pPr/>
              <a:t>‹#›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 kern="1200">
          <a:solidFill>
            <a:srgbClr val="337FC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2pPr>
      <a:lvl3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3pPr>
      <a:lvl4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4pPr>
      <a:lvl5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5pPr>
      <a:lvl6pPr marL="4572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6pPr>
      <a:lvl7pPr marL="9144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7pPr>
      <a:lvl8pPr marL="1371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8pPr>
      <a:lvl9pPr marL="18288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defRPr sz="2800">
          <a:solidFill>
            <a:srgbClr val="337FCC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har char="•"/>
        <a:defRPr sz="2200" kern="1200">
          <a:solidFill>
            <a:srgbClr val="33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3336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rgbClr val="33336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rgbClr val="33336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33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geschichte/deutsche-geschichte/anwerbeabkommen/" TargetMode="External"/><Relationship Id="rId2" Type="http://schemas.openxmlformats.org/officeDocument/2006/relationships/hyperlink" Target="http://www.bpb.de/internationales/europa/tuerkei/184981/gastarbe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ethe.de/ins/fr/pro/cineallemand/pdf_cineallemand5/Didaktisierungsvorschlag_Almanya_Aufgaben.pdf" TargetMode="External"/><Relationship Id="rId4" Type="http://schemas.openxmlformats.org/officeDocument/2006/relationships/hyperlink" Target="http://www.bpb.de/geschichte/deutsche-geschichte/anwerbeabkommen/43240/vielfalt?p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92" y="516451"/>
            <a:ext cx="3275037" cy="464074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28222" y="5661248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UCD School </a:t>
            </a:r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of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 </a:t>
            </a:r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Languages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,   </a:t>
            </a:r>
            <a:endParaRPr lang="de-DE" sz="1000" dirty="0">
              <a:solidFill>
                <a:srgbClr val="0070C0"/>
              </a:solidFill>
              <a:latin typeface="+mn-lt"/>
              <a:ea typeface="Times" charset="0"/>
              <a:cs typeface="Times" charset="0"/>
            </a:endParaRPr>
          </a:p>
          <a:p>
            <a:pPr algn="l"/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Cultures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 </a:t>
            </a:r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and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 </a:t>
            </a:r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Linguistics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      </a:t>
            </a:r>
            <a:endParaRPr lang="de-DE" sz="1000" dirty="0">
              <a:solidFill>
                <a:srgbClr val="0070C0"/>
              </a:solidFill>
              <a:latin typeface="+mn-lt"/>
              <a:ea typeface="Times" charset="0"/>
              <a:cs typeface="Times" charset="0"/>
            </a:endParaRPr>
          </a:p>
          <a:p>
            <a:pPr algn="l"/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 </a:t>
            </a:r>
            <a:endParaRPr lang="de-DE" sz="1000" dirty="0">
              <a:solidFill>
                <a:srgbClr val="0070C0"/>
              </a:solidFill>
              <a:latin typeface="+mn-lt"/>
              <a:ea typeface="Times" charset="0"/>
              <a:cs typeface="Times" charset="0"/>
            </a:endParaRPr>
          </a:p>
          <a:p>
            <a:pPr algn="l"/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Scoil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 na </a:t>
            </a:r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dTeangacha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, na </a:t>
            </a:r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gCultúr</a:t>
            </a:r>
            <a:endParaRPr lang="de-DE" sz="1000" dirty="0">
              <a:solidFill>
                <a:srgbClr val="0070C0"/>
              </a:solidFill>
              <a:latin typeface="+mn-lt"/>
              <a:ea typeface="Times" charset="0"/>
              <a:cs typeface="Times" charset="0"/>
            </a:endParaRPr>
          </a:p>
          <a:p>
            <a:pPr algn="l"/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agus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 na </a:t>
            </a:r>
            <a:r>
              <a:rPr lang="de-DE" sz="1000" b="1" dirty="0" err="1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Teangeolaíochta</a:t>
            </a:r>
            <a:r>
              <a:rPr lang="de-DE" sz="1000" b="1" dirty="0">
                <a:solidFill>
                  <a:srgbClr val="0070C0"/>
                </a:solidFill>
                <a:latin typeface="+mn-lt"/>
                <a:ea typeface="Times" charset="0"/>
                <a:cs typeface="Times" charset="0"/>
              </a:rPr>
              <a:t> UCD</a:t>
            </a:r>
            <a:endParaRPr lang="de-DE" sz="1000" dirty="0">
              <a:solidFill>
                <a:srgbClr val="0070C0"/>
              </a:solidFill>
              <a:latin typeface="+mn-lt"/>
              <a:ea typeface="Times" charset="0"/>
              <a:cs typeface="Times" charset="0"/>
            </a:endParaRPr>
          </a:p>
          <a:p>
            <a:endParaRPr lang="de-DE" sz="1000" dirty="0"/>
          </a:p>
        </p:txBody>
      </p:sp>
      <p:pic>
        <p:nvPicPr>
          <p:cNvPr id="6" name="Bild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180469"/>
            <a:ext cx="2913504" cy="21602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499992" y="1337365"/>
            <a:ext cx="43924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latin typeface="+mj-lt"/>
              </a:rPr>
              <a:t>Filmworkshop</a:t>
            </a:r>
          </a:p>
          <a:p>
            <a:r>
              <a:rPr lang="de-DE" sz="2400" b="1" dirty="0" smtClean="0">
                <a:solidFill>
                  <a:srgbClr val="0070C0"/>
                </a:solidFill>
                <a:latin typeface="+mj-lt"/>
              </a:rPr>
              <a:t>„</a:t>
            </a:r>
            <a:r>
              <a:rPr lang="de-DE" sz="2400" b="1" dirty="0" err="1" smtClean="0">
                <a:solidFill>
                  <a:srgbClr val="0070C0"/>
                </a:solidFill>
                <a:latin typeface="+mj-lt"/>
              </a:rPr>
              <a:t>Almanya</a:t>
            </a:r>
            <a:r>
              <a:rPr lang="de-DE" sz="2400" b="1" dirty="0" smtClean="0">
                <a:solidFill>
                  <a:srgbClr val="0070C0"/>
                </a:solidFill>
                <a:latin typeface="+mj-lt"/>
              </a:rPr>
              <a:t> - Willkommen in Deutschland“</a:t>
            </a:r>
          </a:p>
          <a:p>
            <a:endParaRPr lang="de-DE" sz="2000" dirty="0" smtClean="0">
              <a:solidFill>
                <a:srgbClr val="0070C0"/>
              </a:solidFill>
              <a:latin typeface="+mj-lt"/>
            </a:endParaRPr>
          </a:p>
          <a:p>
            <a:endParaRPr lang="de-DE" sz="2000" dirty="0">
              <a:solidFill>
                <a:srgbClr val="0070C0"/>
              </a:solidFill>
              <a:latin typeface="+mj-lt"/>
            </a:endParaRPr>
          </a:p>
          <a:p>
            <a:endParaRPr lang="de-DE" sz="2000" dirty="0" smtClean="0">
              <a:solidFill>
                <a:srgbClr val="0070C0"/>
              </a:solidFill>
              <a:latin typeface="+mj-lt"/>
            </a:endParaRPr>
          </a:p>
          <a:p>
            <a:endParaRPr lang="de-DE" sz="2000" dirty="0" smtClean="0">
              <a:solidFill>
                <a:srgbClr val="0070C0"/>
              </a:solidFill>
              <a:latin typeface="+mj-lt"/>
            </a:endParaRPr>
          </a:p>
          <a:p>
            <a:pPr algn="r"/>
            <a:r>
              <a:rPr lang="de-DE" sz="1800" dirty="0" smtClean="0">
                <a:solidFill>
                  <a:srgbClr val="0070C0"/>
                </a:solidFill>
                <a:latin typeface="+mj-lt"/>
              </a:rPr>
              <a:t>DAAD-Lektorin </a:t>
            </a:r>
          </a:p>
          <a:p>
            <a:pPr algn="r"/>
            <a:r>
              <a:rPr lang="de-DE" sz="1800" b="1" dirty="0" smtClean="0">
                <a:solidFill>
                  <a:srgbClr val="0070C0"/>
                </a:solidFill>
                <a:latin typeface="+mj-lt"/>
              </a:rPr>
              <a:t>Sandra Weber</a:t>
            </a:r>
            <a:r>
              <a:rPr lang="de-DE" sz="1800" dirty="0" smtClean="0">
                <a:solidFill>
                  <a:srgbClr val="0070C0"/>
                </a:solidFill>
                <a:latin typeface="+mj-lt"/>
              </a:rPr>
              <a:t>, UCD</a:t>
            </a:r>
          </a:p>
          <a:p>
            <a:pPr algn="r"/>
            <a:r>
              <a:rPr lang="de-DE" sz="18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algn="r"/>
            <a:r>
              <a:rPr lang="de-DE" sz="1800" dirty="0" smtClean="0">
                <a:solidFill>
                  <a:srgbClr val="0070C0"/>
                </a:solidFill>
                <a:latin typeface="+mj-lt"/>
              </a:rPr>
              <a:t>DAAD-Sprachassistentin </a:t>
            </a:r>
          </a:p>
          <a:p>
            <a:pPr algn="r"/>
            <a:r>
              <a:rPr lang="de-DE" sz="1800" b="1" dirty="0" smtClean="0">
                <a:solidFill>
                  <a:srgbClr val="0070C0"/>
                </a:solidFill>
                <a:latin typeface="+mj-lt"/>
              </a:rPr>
              <a:t>Eva Fenn</a:t>
            </a:r>
            <a:r>
              <a:rPr lang="de-DE" sz="1800" dirty="0" smtClean="0">
                <a:solidFill>
                  <a:srgbClr val="0070C0"/>
                </a:solidFill>
                <a:latin typeface="+mj-lt"/>
              </a:rPr>
              <a:t>, UCD</a:t>
            </a:r>
            <a:endParaRPr lang="de-DE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b="1" dirty="0" smtClean="0"/>
              <a:t>heute?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752600"/>
            <a:ext cx="6804992" cy="196443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 smtClean="0"/>
              <a:t>2016 leben fast 3 Millionen türkischstämmige Menschen in Deutschland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Viele Familien leben in der 3. oder 4. Generation in Deutschland</a:t>
            </a:r>
          </a:p>
          <a:p>
            <a:pPr>
              <a:buFont typeface="Wingdings" charset="2"/>
              <a:buChar char="Ø"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3719314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de-DE" sz="2000" dirty="0" smtClean="0">
                <a:latin typeface="+mn-lt"/>
              </a:rPr>
              <a:t>Viele junge türkischstämmige Deutsche kennen die Türkei nur aus dem Urlaub</a:t>
            </a:r>
            <a:endParaRPr lang="de-DE" sz="2000" dirty="0">
              <a:latin typeface="+mn-lt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3934810" cy="221806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9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57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040" y="1196752"/>
            <a:ext cx="7848600" cy="1414462"/>
          </a:xfrm>
        </p:spPr>
        <p:txBody>
          <a:bodyPr/>
          <a:lstStyle/>
          <a:p>
            <a:r>
              <a:rPr lang="de-DE" dirty="0" smtClean="0"/>
              <a:t>Wer wird Millionär:</a:t>
            </a:r>
            <a:br>
              <a:rPr lang="de-DE" dirty="0" smtClean="0"/>
            </a:br>
            <a:r>
              <a:rPr lang="de-DE" dirty="0" smtClean="0"/>
              <a:t>Frage 1: </a:t>
            </a:r>
            <a:r>
              <a:rPr lang="de-DE" b="1" dirty="0" smtClean="0"/>
              <a:t>Wirtschaftswunder </a:t>
            </a:r>
            <a:r>
              <a:rPr lang="de-DE" dirty="0" smtClean="0"/>
              <a:t>bedeutet...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4224" y="2492896"/>
            <a:ext cx="7622232" cy="3620616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Man findet plötzlich ganz viel Geld auf der Straße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Man wundert sich über die Wirtschaft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Die Wirtschaft ist kaputt und viele Menschen verlieren ihren Job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Die Wirtschaft steigt und die Menschen haben mehr Geld</a:t>
            </a:r>
          </a:p>
          <a:p>
            <a:pPr marL="457200" indent="-457200">
              <a:buFont typeface="+mj-lt"/>
              <a:buAutoNum type="alphaLcPeriod"/>
            </a:pPr>
            <a:endParaRPr lang="de-DE" dirty="0" smtClean="0"/>
          </a:p>
          <a:p>
            <a:pPr marL="457200" indent="-457200">
              <a:buFont typeface="+mj-lt"/>
              <a:buAutoNum type="alphaLcPeriod"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50" y="260648"/>
            <a:ext cx="2646040" cy="264604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10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175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458" y="1124744"/>
            <a:ext cx="7391400" cy="1143000"/>
          </a:xfrm>
        </p:spPr>
        <p:txBody>
          <a:bodyPr/>
          <a:lstStyle/>
          <a:p>
            <a:r>
              <a:rPr lang="de-DE" dirty="0" smtClean="0"/>
              <a:t>Wer wird Millionär:</a:t>
            </a:r>
            <a:br>
              <a:rPr lang="de-DE" dirty="0" smtClean="0"/>
            </a:br>
            <a:r>
              <a:rPr lang="de-DE" dirty="0" smtClean="0"/>
              <a:t>Frage 2: Was ist ein </a:t>
            </a:r>
            <a:r>
              <a:rPr lang="de-DE" b="1" dirty="0" smtClean="0"/>
              <a:t>Gastarbeiter</a:t>
            </a:r>
            <a:r>
              <a:rPr lang="de-DE" dirty="0" smtClean="0"/>
              <a:t>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2564904"/>
            <a:ext cx="7391400" cy="4648200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Ein Gast, der nach der Party abwaschen muss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Ein Arbeiter, der sich nur um Gäste kümmert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Ein Arbeiter, der nur für eine bestimmte Zeit in einem Land arbeitet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Ein Akademiker, der für einen Tag ein Arbeiter ist</a:t>
            </a:r>
          </a:p>
          <a:p>
            <a:pPr marL="457200" indent="-457200">
              <a:buFont typeface="+mj-lt"/>
              <a:buAutoNum type="alphaLcPeriod"/>
            </a:pP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50" y="260648"/>
            <a:ext cx="2646040" cy="264604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11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47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647" y="980728"/>
            <a:ext cx="8104353" cy="1506686"/>
          </a:xfrm>
        </p:spPr>
        <p:txBody>
          <a:bodyPr/>
          <a:lstStyle/>
          <a:p>
            <a:r>
              <a:rPr lang="de-DE" dirty="0" smtClean="0"/>
              <a:t>Wer wird Millionär:</a:t>
            </a:r>
            <a:br>
              <a:rPr lang="de-DE" dirty="0" smtClean="0"/>
            </a:br>
            <a:r>
              <a:rPr lang="de-DE" dirty="0" smtClean="0"/>
              <a:t>Frage 3: Warum bekommt </a:t>
            </a:r>
            <a:r>
              <a:rPr lang="de-DE" dirty="0" err="1" smtClean="0"/>
              <a:t>Arnando</a:t>
            </a:r>
            <a:r>
              <a:rPr lang="de-DE" dirty="0" smtClean="0"/>
              <a:t> Rodrigues ein </a:t>
            </a:r>
            <a:r>
              <a:rPr lang="de-DE" b="1" dirty="0" smtClean="0"/>
              <a:t>Moped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2771" y="2348880"/>
            <a:ext cx="7391400" cy="4648200"/>
          </a:xfrm>
        </p:spPr>
        <p:txBody>
          <a:bodyPr/>
          <a:lstStyle/>
          <a:p>
            <a:endParaRPr lang="de-DE" dirty="0" smtClean="0"/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Weil er besonders hart gearbeitet hat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Weil er als Postbote arbeiten soll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Weil es keine VW-Käfer mehr gab</a:t>
            </a:r>
          </a:p>
          <a:p>
            <a:pPr marL="457200" indent="-457200">
              <a:buFont typeface="+mj-lt"/>
              <a:buAutoNum type="alphaLcPeriod"/>
            </a:pPr>
            <a:r>
              <a:rPr lang="de-DE" dirty="0" smtClean="0"/>
              <a:t>Weil er der millionste Gastarbeiter ist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50" y="260648"/>
            <a:ext cx="2646040" cy="264604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12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6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215530"/>
            <a:ext cx="7056784" cy="1069454"/>
          </a:xfrm>
        </p:spPr>
        <p:txBody>
          <a:bodyPr/>
          <a:lstStyle/>
          <a:p>
            <a:pPr marL="0" indent="0">
              <a:buNone/>
            </a:pPr>
            <a:r>
              <a:rPr lang="de-DE" sz="4800" b="1" dirty="0" smtClean="0">
                <a:solidFill>
                  <a:srgbClr val="0070C0"/>
                </a:solidFill>
              </a:rPr>
              <a:t>Viel Spaß beim Film!</a:t>
            </a:r>
            <a:endParaRPr lang="de-DE" sz="4800" b="1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13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707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585" y="460177"/>
            <a:ext cx="7391400" cy="11430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Quellen/Material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603177"/>
            <a:ext cx="7740665" cy="464820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 smtClean="0"/>
              <a:t>Samdereli</a:t>
            </a:r>
            <a:r>
              <a:rPr lang="de-DE" sz="1600" b="1" dirty="0" smtClean="0"/>
              <a:t>, Yasemin &amp; Nesrin </a:t>
            </a:r>
            <a:r>
              <a:rPr lang="de-DE" sz="1600" b="1" dirty="0" err="1" smtClean="0"/>
              <a:t>Samdereli</a:t>
            </a:r>
            <a:r>
              <a:rPr lang="de-DE" sz="1600" b="1" dirty="0" smtClean="0"/>
              <a:t>: </a:t>
            </a:r>
            <a:r>
              <a:rPr lang="de-DE" sz="1600" b="1" dirty="0" err="1" smtClean="0"/>
              <a:t>Almanya</a:t>
            </a:r>
            <a:r>
              <a:rPr lang="de-DE" sz="1600" b="1" dirty="0" smtClean="0"/>
              <a:t> – Willkommen in Deutschland</a:t>
            </a:r>
            <a:r>
              <a:rPr lang="de-DE" sz="1600" dirty="0" smtClean="0"/>
              <a:t>, DVD, 2011.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b="1" dirty="0" smtClean="0"/>
              <a:t>Bundeszentrale für politische Bildung: </a:t>
            </a:r>
            <a:r>
              <a:rPr lang="de-DE" sz="1600" dirty="0" smtClean="0">
                <a:hlinkClick r:id="rId2"/>
              </a:rPr>
              <a:t>http://www.bpb.de/internationales/europa/tuerkei/184981/gastarbeit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>
                <a:hlinkClick r:id="rId3"/>
              </a:rPr>
              <a:t>http://www.bpb.de/geschichte/deutsche-geschichte/anwerbeabkommen/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>
                <a:hlinkClick r:id="rId4"/>
              </a:rPr>
              <a:t>http://www.bpb.de/geschichte/deutsche-geschichte/anwerbeabkommen/43240/vielfalt?p=1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b="1" dirty="0" err="1" smtClean="0"/>
              <a:t>Didaktisierungsvorschläge</a:t>
            </a:r>
            <a:r>
              <a:rPr lang="de-DE" sz="1600" b="1" dirty="0" smtClean="0"/>
              <a:t>:</a:t>
            </a:r>
          </a:p>
          <a:p>
            <a:pPr marL="0" indent="0">
              <a:buNone/>
            </a:pPr>
            <a:r>
              <a:rPr lang="de-DE" sz="1600" dirty="0" smtClean="0"/>
              <a:t>Goethe Institut Frankreich</a:t>
            </a:r>
          </a:p>
          <a:p>
            <a:pPr marL="0" indent="0">
              <a:buNone/>
            </a:pPr>
            <a:r>
              <a:rPr lang="de-DE" sz="1600" dirty="0" smtClean="0">
                <a:hlinkClick r:id="rId5"/>
              </a:rPr>
              <a:t>http://</a:t>
            </a:r>
            <a:r>
              <a:rPr lang="de-DE" sz="1600" dirty="0" err="1" smtClean="0">
                <a:hlinkClick r:id="rId5"/>
              </a:rPr>
              <a:t>www.goethe.de</a:t>
            </a:r>
            <a:r>
              <a:rPr lang="de-DE" sz="1600" dirty="0" smtClean="0">
                <a:hlinkClick r:id="rId5"/>
              </a:rPr>
              <a:t>/ins/</a:t>
            </a:r>
            <a:r>
              <a:rPr lang="de-DE" sz="1600" dirty="0" err="1" smtClean="0">
                <a:hlinkClick r:id="rId5"/>
              </a:rPr>
              <a:t>fr</a:t>
            </a:r>
            <a:r>
              <a:rPr lang="de-DE" sz="1600" dirty="0" smtClean="0">
                <a:hlinkClick r:id="rId5"/>
              </a:rPr>
              <a:t>/pro/</a:t>
            </a:r>
            <a:r>
              <a:rPr lang="de-DE" sz="1600" dirty="0" err="1" smtClean="0">
                <a:hlinkClick r:id="rId5"/>
              </a:rPr>
              <a:t>cineallemand</a:t>
            </a:r>
            <a:r>
              <a:rPr lang="de-DE" sz="1600" dirty="0" smtClean="0">
                <a:hlinkClick r:id="rId5"/>
              </a:rPr>
              <a:t>/pdf_cineallemand5/</a:t>
            </a:r>
            <a:r>
              <a:rPr lang="de-DE" sz="1600" dirty="0" err="1" smtClean="0">
                <a:hlinkClick r:id="rId5"/>
              </a:rPr>
              <a:t>Didaktisierungsvorschlag_Almanya_Aufgaben.pdf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14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86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3096344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de-DE" sz="2400" b="1" dirty="0" err="1" smtClean="0"/>
              <a:t>Almanya</a:t>
            </a:r>
            <a:r>
              <a:rPr lang="de-DE" sz="2400" b="1" dirty="0" smtClean="0"/>
              <a:t> – Willkommen in Deutschland </a:t>
            </a:r>
            <a:r>
              <a:rPr lang="de-DE" sz="2400" dirty="0" smtClean="0"/>
              <a:t>– Was sind die Themen? 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buFont typeface="Wingdings" charset="2"/>
              <a:buChar char="v"/>
            </a:pPr>
            <a:r>
              <a:rPr lang="de-DE" sz="2400" dirty="0" smtClean="0"/>
              <a:t>Das deutsche </a:t>
            </a:r>
            <a:r>
              <a:rPr lang="de-DE" sz="2400" b="1" dirty="0" smtClean="0"/>
              <a:t>Wirtschaftswunder</a:t>
            </a:r>
          </a:p>
          <a:p>
            <a:pPr>
              <a:buFont typeface="Wingdings" charset="2"/>
              <a:buChar char="v"/>
            </a:pPr>
            <a:r>
              <a:rPr lang="de-DE" sz="2400" b="1" dirty="0" smtClean="0"/>
              <a:t>Gastarbeiter</a:t>
            </a:r>
            <a:r>
              <a:rPr lang="de-DE" sz="2400" dirty="0" smtClean="0"/>
              <a:t> in Deutschland</a:t>
            </a:r>
          </a:p>
          <a:p>
            <a:pPr>
              <a:buFont typeface="Wingdings" charset="2"/>
              <a:buChar char="v"/>
            </a:pPr>
            <a:r>
              <a:rPr lang="de-DE" sz="2400" dirty="0" smtClean="0"/>
              <a:t>Ein </a:t>
            </a:r>
            <a:r>
              <a:rPr lang="de-DE" sz="2400" b="1" dirty="0" smtClean="0"/>
              <a:t>neues Leben </a:t>
            </a:r>
            <a:r>
              <a:rPr lang="de-DE" sz="2400" dirty="0" smtClean="0"/>
              <a:t>in Deutschland</a:t>
            </a:r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113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456" y="351233"/>
            <a:ext cx="7949344" cy="1143000"/>
          </a:xfrm>
        </p:spPr>
        <p:txBody>
          <a:bodyPr/>
          <a:lstStyle/>
          <a:p>
            <a:r>
              <a:rPr lang="de-DE" b="1" dirty="0" err="1" smtClean="0"/>
              <a:t>Almanya</a:t>
            </a:r>
            <a:r>
              <a:rPr lang="de-DE" b="1" dirty="0" smtClean="0"/>
              <a:t> – Willkommen in Deutschland </a:t>
            </a:r>
            <a:r>
              <a:rPr lang="de-DE" dirty="0" smtClean="0"/>
              <a:t>– Was sind die Themen?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Macintosh HD:Users:evafenn:Desktop:Bildschirmfoto 2016-09-28 um 15.22.5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4" y="2093828"/>
            <a:ext cx="3518942" cy="17281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11960" y="2025006"/>
            <a:ext cx="4474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charset="2"/>
              <a:buChar char="v"/>
            </a:pPr>
            <a:r>
              <a:rPr lang="de-DE" sz="2000" dirty="0" smtClean="0">
                <a:latin typeface="Verdana" charset="0"/>
                <a:ea typeface="Verdana" charset="0"/>
                <a:cs typeface="Verdana" charset="0"/>
              </a:rPr>
              <a:t>Hüseyin Yilmaz kommt 1960 zum Arbeiten nach Deutschland</a:t>
            </a:r>
          </a:p>
          <a:p>
            <a:pPr marL="171450" indent="-171450" algn="l">
              <a:buFont typeface="Wingdings" charset="2"/>
              <a:buChar char="Ø"/>
            </a:pPr>
            <a:endParaRPr lang="de-DE" sz="2000" dirty="0" smtClean="0">
              <a:latin typeface="Verdana" charset="0"/>
              <a:ea typeface="Verdana" charset="0"/>
              <a:cs typeface="Verdana" charset="0"/>
            </a:endParaRPr>
          </a:p>
          <a:p>
            <a:pPr marL="342900" indent="-342900" algn="l">
              <a:buFont typeface="Wingdings" charset="2"/>
              <a:buChar char="v"/>
            </a:pPr>
            <a:r>
              <a:rPr lang="de-DE" sz="2000" dirty="0" smtClean="0">
                <a:latin typeface="Verdana" charset="0"/>
                <a:ea typeface="Verdana" charset="0"/>
                <a:cs typeface="Verdana" charset="0"/>
              </a:rPr>
              <a:t>Erst später kommt seine  Familie nach Deutschland</a:t>
            </a:r>
          </a:p>
          <a:p>
            <a:pPr marL="171450" indent="-171450" algn="l">
              <a:buFont typeface="Wingdings" charset="2"/>
              <a:buChar char="Ø"/>
            </a:pPr>
            <a:endParaRPr lang="de-DE" sz="20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148161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charset="2"/>
              <a:buChar char="Ø"/>
            </a:pPr>
            <a:r>
              <a:rPr lang="de-DE" sz="2400" dirty="0" smtClean="0"/>
              <a:t> Der Film erzählt viele Geschichten – Zwei sind: </a:t>
            </a:r>
            <a:endParaRPr lang="de-DE" sz="2400" dirty="0"/>
          </a:p>
        </p:txBody>
      </p:sp>
      <p:pic>
        <p:nvPicPr>
          <p:cNvPr id="7" name="Bild 6" descr="Macintosh HD:Users:evafenn:Desktop:Bildschirmfoto 2016-09-29 um 00.57.5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71775"/>
            <a:ext cx="2846853" cy="18852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210794" y="4271775"/>
            <a:ext cx="4670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charset="2"/>
              <a:buChar char="v"/>
            </a:pPr>
            <a:r>
              <a:rPr lang="de-DE" sz="2000" dirty="0" smtClean="0">
                <a:latin typeface="+mn-lt"/>
              </a:rPr>
              <a:t>Cenk ist der Enkelsohn von Hüseyin und ist in Deutschland geboren</a:t>
            </a:r>
          </a:p>
          <a:p>
            <a:pPr marL="171450" indent="-171450" algn="l">
              <a:buFont typeface="Wingdings" charset="2"/>
              <a:buChar char="Ø"/>
            </a:pPr>
            <a:endParaRPr lang="de-DE" sz="2000" dirty="0">
              <a:latin typeface="+mn-lt"/>
            </a:endParaRPr>
          </a:p>
          <a:p>
            <a:pPr marL="342900" indent="-342900" algn="l">
              <a:buFont typeface="Wingdings" charset="2"/>
              <a:buChar char="v"/>
            </a:pPr>
            <a:r>
              <a:rPr lang="de-DE" sz="2000" dirty="0" smtClean="0">
                <a:latin typeface="+mn-lt"/>
              </a:rPr>
              <a:t>Er fragt sich, ob er Deutsch oder Türkisch ist</a:t>
            </a:r>
          </a:p>
          <a:p>
            <a:pPr marL="171450" indent="-171450" algn="l">
              <a:buFont typeface="Wingdings" charset="2"/>
              <a:buChar char="Ø"/>
            </a:pPr>
            <a:endParaRPr lang="de-DE" sz="20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6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Das deutsche </a:t>
            </a:r>
            <a:r>
              <a:rPr lang="de-DE" b="1" dirty="0" smtClean="0"/>
              <a:t>Wirtschaftswunder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52600"/>
            <a:ext cx="3811316" cy="45567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 smtClean="0"/>
              <a:t>Der Zweite Weltkrieg ist beendet </a:t>
            </a:r>
          </a:p>
          <a:p>
            <a:pPr>
              <a:buFont typeface="Wingdings" charset="2"/>
              <a:buChar char="Ø"/>
            </a:pP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 smtClean="0"/>
              <a:t>Die deutsche Wirtschaft wächst ab 1950 </a:t>
            </a:r>
          </a:p>
          <a:p>
            <a:pPr>
              <a:buFont typeface="Wingdings" charset="2"/>
              <a:buChar char="Ø"/>
            </a:pPr>
            <a:endParaRPr lang="de-DE" dirty="0" smtClean="0"/>
          </a:p>
          <a:p>
            <a:pPr>
              <a:buFont typeface="Wingdings" charset="2"/>
              <a:buChar char="Ø"/>
            </a:pPr>
            <a:r>
              <a:rPr lang="de-DE" b="1" dirty="0" smtClean="0"/>
              <a:t>Wirtschaftswunder</a:t>
            </a:r>
          </a:p>
          <a:p>
            <a:pPr>
              <a:buFont typeface="Wingdings" charset="2"/>
              <a:buChar char="Ø"/>
            </a:pPr>
            <a:endParaRPr lang="de-DE" b="1" dirty="0" smtClean="0"/>
          </a:p>
          <a:p>
            <a:pPr>
              <a:buFont typeface="Wingdings" charset="2"/>
              <a:buChar char="Ø"/>
            </a:pPr>
            <a:endParaRPr lang="de-DE" dirty="0" smtClean="0"/>
          </a:p>
          <a:p>
            <a:pPr>
              <a:buFont typeface="Wingdings" charset="2"/>
              <a:buChar char="Ø"/>
            </a:pPr>
            <a:endParaRPr lang="de-DE" dirty="0" smtClean="0"/>
          </a:p>
          <a:p>
            <a:pPr>
              <a:buFont typeface="Wingdings" charset="2"/>
              <a:buChar char="Ø"/>
            </a:pPr>
            <a:endParaRPr lang="de-DE" dirty="0"/>
          </a:p>
          <a:p>
            <a:pPr>
              <a:buFont typeface="Wingdings" charset="2"/>
              <a:buChar char="Ø"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2" y="3430126"/>
            <a:ext cx="4318789" cy="28791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10908" y="5385990"/>
            <a:ext cx="31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>
                <a:solidFill>
                  <a:schemeClr val="bg1"/>
                </a:solidFill>
                <a:latin typeface="+mn-lt"/>
              </a:rPr>
              <a:t>Ein Symbol für das Wirtschaftswunder: </a:t>
            </a:r>
          </a:p>
          <a:p>
            <a:pPr algn="l"/>
            <a:r>
              <a:rPr lang="de-DE" sz="1800" b="1" dirty="0" smtClean="0">
                <a:solidFill>
                  <a:schemeClr val="bg1"/>
                </a:solidFill>
                <a:latin typeface="+mn-lt"/>
              </a:rPr>
              <a:t>der VW-Käfer</a:t>
            </a: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174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3294" y="134370"/>
            <a:ext cx="7391400" cy="1143000"/>
          </a:xfrm>
        </p:spPr>
        <p:txBody>
          <a:bodyPr/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Das deutsche </a:t>
            </a:r>
            <a:r>
              <a:rPr lang="de-DE" b="1" dirty="0" smtClean="0"/>
              <a:t>Wirtschaftswunder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556792"/>
            <a:ext cx="5616624" cy="3024336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 smtClean="0"/>
              <a:t>Die gute Wirtschaft führt zu vielen Arbeitsplätzen</a:t>
            </a:r>
          </a:p>
          <a:p>
            <a:pPr>
              <a:buFont typeface="Wingdings" charset="2"/>
              <a:buChar char="Ø"/>
            </a:pPr>
            <a:endParaRPr lang="de-DE" dirty="0" smtClean="0"/>
          </a:p>
          <a:p>
            <a:pPr>
              <a:buFont typeface="Wingdings" charset="2"/>
              <a:buChar char="Ø"/>
            </a:pPr>
            <a:r>
              <a:rPr lang="de-DE" dirty="0" smtClean="0"/>
              <a:t>Es gibt nach dem Krieg zu wenige Arbeiter in Deutschland</a:t>
            </a:r>
          </a:p>
          <a:p>
            <a:pPr>
              <a:buFont typeface="Wingdings" charset="2"/>
              <a:buChar char="Ø"/>
            </a:pPr>
            <a:endParaRPr lang="de-DE" dirty="0" smtClean="0"/>
          </a:p>
          <a:p>
            <a:pPr>
              <a:buFont typeface="Wingdings" charset="2"/>
              <a:buChar char="Ø"/>
            </a:pPr>
            <a:r>
              <a:rPr lang="de-DE" dirty="0" smtClean="0"/>
              <a:t>Deutschland wirbt Arbeiter aus dem Ausland an (anwerben: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recruit</a:t>
            </a:r>
            <a:r>
              <a:rPr lang="de-DE" dirty="0" smtClean="0"/>
              <a:t>)</a:t>
            </a:r>
          </a:p>
          <a:p>
            <a:pPr>
              <a:buFont typeface="Wingdings" charset="2"/>
              <a:buChar char="Ø"/>
            </a:pP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15" y="2471016"/>
            <a:ext cx="2177071" cy="28301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80695" y="5301208"/>
            <a:ext cx="320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+mn-lt"/>
              </a:rPr>
              <a:t>Ludwig Erhard ist Bundeskanzler während des Wirtschaftswunders</a:t>
            </a:r>
            <a:endParaRPr lang="de-DE" sz="1400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690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Gastarbeiter</a:t>
            </a:r>
            <a:r>
              <a:rPr lang="de-DE" dirty="0" smtClean="0"/>
              <a:t> in Deutschland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2472" y="1751265"/>
            <a:ext cx="7391400" cy="452264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 smtClean="0"/>
              <a:t>ab 1955 wirbt Deutschland Gastarbeiter an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4652640" cy="371672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 flipV="1">
            <a:off x="3995936" y="4437112"/>
            <a:ext cx="1152128" cy="15121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 bwMode="auto">
          <a:xfrm flipH="1" flipV="1">
            <a:off x="5292080" y="4509120"/>
            <a:ext cx="144016" cy="7200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 bwMode="auto">
          <a:xfrm flipH="1" flipV="1">
            <a:off x="5364088" y="4365104"/>
            <a:ext cx="886160" cy="11521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 flipH="1" flipV="1">
            <a:off x="5364088" y="4207242"/>
            <a:ext cx="875128" cy="805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flipH="1" flipV="1">
            <a:off x="5405608" y="4149080"/>
            <a:ext cx="1686672" cy="109535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 flipV="1">
            <a:off x="4139952" y="4365104"/>
            <a:ext cx="1008112" cy="8640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 flipV="1">
            <a:off x="3779912" y="4207242"/>
            <a:ext cx="1368152" cy="103719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42472" y="2473656"/>
            <a:ext cx="2721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charset="2"/>
              <a:buChar char="Ø"/>
            </a:pPr>
            <a:r>
              <a:rPr lang="de-DE" sz="2000" dirty="0" smtClean="0">
                <a:latin typeface="+mn-lt"/>
              </a:rPr>
              <a:t> Gastarbeiter: </a:t>
            </a:r>
          </a:p>
          <a:p>
            <a:pPr algn="l"/>
            <a:endParaRPr lang="de-DE" sz="2000" dirty="0" smtClean="0">
              <a:latin typeface="+mn-lt"/>
            </a:endParaRPr>
          </a:p>
          <a:p>
            <a:pPr algn="l"/>
            <a:r>
              <a:rPr lang="de-DE" sz="2000" dirty="0" smtClean="0">
                <a:latin typeface="+mn-lt"/>
              </a:rPr>
              <a:t>Sie sollen nur eine Zeit in Deutschland arbeiten</a:t>
            </a:r>
            <a:endParaRPr lang="de-DE" sz="20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78484" y="2419553"/>
            <a:ext cx="3960440" cy="83099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latin typeface="+mn-lt"/>
              </a:rPr>
              <a:t>Die Gastarbeiter kommen aus Portugal, Spanien, Marokko, Italien, Griechenland, dem ehemaligen Jugoslawien und der Türkei</a:t>
            </a:r>
            <a:endParaRPr lang="de-DE" b="1" dirty="0">
              <a:latin typeface="+mn-lt"/>
            </a:endParaRP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9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1000 000-ste </a:t>
            </a:r>
            <a:r>
              <a:rPr lang="de-DE" b="1" dirty="0" smtClean="0"/>
              <a:t>Gastarbeiter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604" y="1616869"/>
            <a:ext cx="7462986" cy="66828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 err="1" smtClean="0"/>
              <a:t>Arnando</a:t>
            </a:r>
            <a:r>
              <a:rPr lang="de-DE" dirty="0" smtClean="0"/>
              <a:t> Rodrigues aus Portugal bekommt ein Moped als Geschenk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32" y="2420889"/>
            <a:ext cx="4784354" cy="33123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5576" y="2741101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charset="2"/>
              <a:buChar char="Ø"/>
            </a:pPr>
            <a:r>
              <a:rPr lang="de-DE" sz="2000" dirty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>Die meisten Gastarbeiter kommen ohne Familie und schicken Geld nach Hause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6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855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Aufnahmestopp </a:t>
            </a:r>
            <a:r>
              <a:rPr lang="de-DE" dirty="0" smtClean="0"/>
              <a:t>1966/67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131636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 smtClean="0"/>
              <a:t>Die deutsche Wirtschaft wird wieder schwächer (Rezession) und es werden keine neuen Gastarbeiter aufgenommen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45160"/>
            <a:ext cx="3704456" cy="241339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91100" y="3092822"/>
            <a:ext cx="390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charset="2"/>
              <a:buChar char="Ø"/>
            </a:pPr>
            <a:r>
              <a:rPr lang="de-DE" sz="2000" smtClean="0">
                <a:latin typeface="+mn-lt"/>
              </a:rPr>
              <a:t> Viele </a:t>
            </a:r>
            <a:r>
              <a:rPr lang="de-DE" sz="2000" dirty="0" smtClean="0">
                <a:latin typeface="+mn-lt"/>
              </a:rPr>
              <a:t>Männer </a:t>
            </a:r>
            <a:r>
              <a:rPr lang="de-DE" sz="2000" smtClean="0">
                <a:latin typeface="+mn-lt"/>
              </a:rPr>
              <a:t>fahren wieder </a:t>
            </a:r>
            <a:r>
              <a:rPr lang="de-DE" sz="2000" dirty="0" smtClean="0">
                <a:latin typeface="+mn-lt"/>
              </a:rPr>
              <a:t>nach Hause</a:t>
            </a:r>
            <a:endParaRPr lang="de-DE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 rot="377687">
            <a:off x="5321610" y="4121095"/>
            <a:ext cx="3240360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>
                <a:solidFill>
                  <a:srgbClr val="0070C0"/>
                </a:solidFill>
                <a:latin typeface="+mn-lt"/>
              </a:rPr>
              <a:t>Quizfrage: Die Zahl der Ausländer in Deutschland steigt nach 1966/67 weiterhin. Warum?</a:t>
            </a:r>
            <a:endParaRPr lang="de-DE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7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630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b="1" dirty="0" smtClean="0"/>
              <a:t>neues Leben </a:t>
            </a:r>
            <a:r>
              <a:rPr lang="de-DE" dirty="0" smtClean="0"/>
              <a:t>in Deutschland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864096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 smtClean="0"/>
              <a:t>Viele türkische Männer holen ihre Familie nach Deutschland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Sie beginnen ein neues Leben in einem fremden Land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4870138" cy="23919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10EA-C551-C24A-9DAB-4948EC7F586C}" type="slidenum">
              <a:rPr lang="en-GB" altLang="de-DE" smtClean="0"/>
              <a:pPr/>
              <a:t>8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114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7FCC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de-DE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7FCC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de-DE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ucd_white</Template>
  <TotalTime>0</TotalTime>
  <Words>477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Office-Design</vt:lpstr>
      <vt:lpstr>PowerPoint Presentation</vt:lpstr>
      <vt:lpstr> Ein Überblick</vt:lpstr>
      <vt:lpstr>Almanya – Willkommen in Deutschland – Was sind die Themen? </vt:lpstr>
      <vt:lpstr> Das deutsche Wirtschaftswunder</vt:lpstr>
      <vt:lpstr> Das deutsche Wirtschaftswunder</vt:lpstr>
      <vt:lpstr> Gastarbeiter in Deutschland</vt:lpstr>
      <vt:lpstr> Der 1000 000-ste Gastarbeiter</vt:lpstr>
      <vt:lpstr> Aufnahmestopp 1966/67</vt:lpstr>
      <vt:lpstr> Ein neues Leben in Deutschland</vt:lpstr>
      <vt:lpstr> Und heute?</vt:lpstr>
      <vt:lpstr>Wer wird Millionär: Frage 1: Wirtschaftswunder bedeutet...</vt:lpstr>
      <vt:lpstr>Wer wird Millionär: Frage 2: Was ist ein Gastarbeiter?</vt:lpstr>
      <vt:lpstr>Wer wird Millionär: Frage 3: Warum bekommt Arnando Rodrigues ein Moped?</vt:lpstr>
      <vt:lpstr>PowerPoint Presentation</vt:lpstr>
      <vt:lpstr> Quellen/Material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Louisa Gibson</cp:lastModifiedBy>
  <cp:revision>45</cp:revision>
  <cp:lastPrinted>2005-08-24T15:39:55Z</cp:lastPrinted>
  <dcterms:created xsi:type="dcterms:W3CDTF">2016-10-02T10:32:48Z</dcterms:created>
  <dcterms:modified xsi:type="dcterms:W3CDTF">2016-10-17T10:45:05Z</dcterms:modified>
</cp:coreProperties>
</file>