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tags/tag23.xml" ContentType="application/vnd.openxmlformats-officedocument.presentationml.tags+xml"/>
  <Override PartName="/ppt/notesSlides/notesSlide22.xml" ContentType="application/vnd.openxmlformats-officedocument.presentationml.notesSlide+xml"/>
  <Override PartName="/ppt/tags/tag24.xml" ContentType="application/vnd.openxmlformats-officedocument.presentationml.tags+xml"/>
  <Override PartName="/ppt/notesSlides/notesSlide23.xml" ContentType="application/vnd.openxmlformats-officedocument.presentationml.notesSlide+xml"/>
  <Override PartName="/ppt/tags/tag25.xml" ContentType="application/vnd.openxmlformats-officedocument.presentationml.tags+xml"/>
  <Override PartName="/ppt/notesSlides/notesSlide24.xml" ContentType="application/vnd.openxmlformats-officedocument.presentationml.notesSlide+xml"/>
  <Override PartName="/ppt/tags/tag26.xml" ContentType="application/vnd.openxmlformats-officedocument.presentationml.tags+xml"/>
  <Override PartName="/ppt/notesSlides/notesSlide25.xml" ContentType="application/vnd.openxmlformats-officedocument.presentationml.notesSlide+xml"/>
  <Override PartName="/ppt/tags/tag27.xml" ContentType="application/vnd.openxmlformats-officedocument.presentationml.tags+xml"/>
  <Override PartName="/ppt/notesSlides/notesSlide26.xml" ContentType="application/vnd.openxmlformats-officedocument.presentationml.notesSlide+xml"/>
  <Override PartName="/ppt/tags/tag28.xml" ContentType="application/vnd.openxmlformats-officedocument.presentationml.tags+xml"/>
  <Override PartName="/ppt/notesSlides/notesSlide27.xml" ContentType="application/vnd.openxmlformats-officedocument.presentationml.notesSlide+xml"/>
  <Override PartName="/ppt/tags/tag29.xml" ContentType="application/vnd.openxmlformats-officedocument.presentationml.tags+xml"/>
  <Override PartName="/ppt/notesSlides/notesSlide28.xml" ContentType="application/vnd.openxmlformats-officedocument.presentationml.notesSlide+xml"/>
  <Override PartName="/ppt/tags/tag30.xml" ContentType="application/vnd.openxmlformats-officedocument.presentationml.tags+xml"/>
  <Override PartName="/ppt/notesSlides/notesSlide29.xml" ContentType="application/vnd.openxmlformats-officedocument.presentationml.notesSlide+xml"/>
  <Override PartName="/ppt/tags/tag31.xml" ContentType="application/vnd.openxmlformats-officedocument.presentationml.tags+xml"/>
  <Override PartName="/ppt/notesSlides/notesSlide30.xml" ContentType="application/vnd.openxmlformats-officedocument.presentationml.notesSlide+xml"/>
  <Override PartName="/ppt/tags/tag32.xml" ContentType="application/vnd.openxmlformats-officedocument.presentationml.tags+xml"/>
  <Override PartName="/ppt/notesSlides/notesSlide31.xml" ContentType="application/vnd.openxmlformats-officedocument.presentationml.notesSlide+xml"/>
  <Override PartName="/ppt/tags/tag33.xml" ContentType="application/vnd.openxmlformats-officedocument.presentationml.tags+xml"/>
  <Override PartName="/ppt/notesSlides/notesSlide32.xml" ContentType="application/vnd.openxmlformats-officedocument.presentationml.notesSlide+xml"/>
  <Override PartName="/ppt/tags/tag34.xml" ContentType="application/vnd.openxmlformats-officedocument.presentationml.tags+xml"/>
  <Override PartName="/ppt/notesSlides/notesSlide33.xml" ContentType="application/vnd.openxmlformats-officedocument.presentationml.notesSlide+xml"/>
  <Override PartName="/ppt/tags/tag35.xml" ContentType="application/vnd.openxmlformats-officedocument.presentationml.tags+xml"/>
  <Override PartName="/ppt/notesSlides/notesSlide34.xml" ContentType="application/vnd.openxmlformats-officedocument.presentationml.notesSlide+xml"/>
  <Override PartName="/ppt/tags/tag36.xml" ContentType="application/vnd.openxmlformats-officedocument.presentationml.tags+xml"/>
  <Override PartName="/ppt/notesSlides/notesSlide35.xml" ContentType="application/vnd.openxmlformats-officedocument.presentationml.notesSlide+xml"/>
  <Override PartName="/ppt/tags/tag37.xml" ContentType="application/vnd.openxmlformats-officedocument.presentationml.tags+xml"/>
  <Override PartName="/ppt/notesSlides/notesSlide36.xml" ContentType="application/vnd.openxmlformats-officedocument.presentationml.notesSlide+xml"/>
  <Override PartName="/ppt/tags/tag38.xml" ContentType="application/vnd.openxmlformats-officedocument.presentationml.tags+xml"/>
  <Override PartName="/ppt/notesSlides/notesSlide37.xml" ContentType="application/vnd.openxmlformats-officedocument.presentationml.notesSlide+xml"/>
  <Override PartName="/ppt/tags/tag39.xml" ContentType="application/vnd.openxmlformats-officedocument.presentationml.tags+xml"/>
  <Override PartName="/ppt/notesSlides/notesSlide38.xml" ContentType="application/vnd.openxmlformats-officedocument.presentationml.notesSlide+xml"/>
  <Override PartName="/ppt/tags/tag40.xml" ContentType="application/vnd.openxmlformats-officedocument.presentationml.tags+xml"/>
  <Override PartName="/ppt/notesSlides/notesSlide39.xml" ContentType="application/vnd.openxmlformats-officedocument.presentationml.notesSlide+xml"/>
  <Override PartName="/ppt/tags/tag41.xml" ContentType="application/vnd.openxmlformats-officedocument.presentationml.tags+xml"/>
  <Override PartName="/ppt/notesSlides/notesSlide40.xml" ContentType="application/vnd.openxmlformats-officedocument.presentationml.notesSlide+xml"/>
  <Override PartName="/ppt/tags/tag42.xml" ContentType="application/vnd.openxmlformats-officedocument.presentationml.tags+xml"/>
  <Override PartName="/ppt/notesSlides/notesSlide41.xml" ContentType="application/vnd.openxmlformats-officedocument.presentationml.notesSlide+xml"/>
  <Override PartName="/ppt/tags/tag43.xml" ContentType="application/vnd.openxmlformats-officedocument.presentationml.tags+xml"/>
  <Override PartName="/ppt/notesSlides/notesSlide42.xml" ContentType="application/vnd.openxmlformats-officedocument.presentationml.notesSlide+xml"/>
  <Override PartName="/ppt/tags/tag44.xml" ContentType="application/vnd.openxmlformats-officedocument.presentationml.tags+xml"/>
  <Override PartName="/ppt/notesSlides/notesSlide43.xml" ContentType="application/vnd.openxmlformats-officedocument.presentationml.notesSlide+xml"/>
  <Override PartName="/ppt/tags/tag45.xml" ContentType="application/vnd.openxmlformats-officedocument.presentationml.tags+xml"/>
  <Override PartName="/ppt/notesSlides/notesSlide44.xml" ContentType="application/vnd.openxmlformats-officedocument.presentationml.notesSlide+xml"/>
  <Override PartName="/ppt/tags/tag46.xml" ContentType="application/vnd.openxmlformats-officedocument.presentationml.tags+xml"/>
  <Override PartName="/ppt/notesSlides/notesSlide45.xml" ContentType="application/vnd.openxmlformats-officedocument.presentationml.notesSlide+xml"/>
  <Override PartName="/ppt/tags/tag47.xml" ContentType="application/vnd.openxmlformats-officedocument.presentationml.tags+xml"/>
  <Override PartName="/ppt/notesSlides/notesSlide46.xml" ContentType="application/vnd.openxmlformats-officedocument.presentationml.notesSlide+xml"/>
  <Override PartName="/ppt/tags/tag48.xml" ContentType="application/vnd.openxmlformats-officedocument.presentationml.tags+xml"/>
  <Override PartName="/ppt/notesSlides/notesSlide47.xml" ContentType="application/vnd.openxmlformats-officedocument.presentationml.notesSlide+xml"/>
  <Override PartName="/ppt/tags/tag49.xml" ContentType="application/vnd.openxmlformats-officedocument.presentationml.tags+xml"/>
  <Override PartName="/ppt/notesSlides/notesSlide48.xml" ContentType="application/vnd.openxmlformats-officedocument.presentationml.notesSlide+xml"/>
  <Override PartName="/ppt/tags/tag50.xml" ContentType="application/vnd.openxmlformats-officedocument.presentationml.tags+xml"/>
  <Override PartName="/ppt/notesSlides/notesSlide49.xml" ContentType="application/vnd.openxmlformats-officedocument.presentationml.notesSlide+xml"/>
  <Override PartName="/ppt/tags/tag51.xml" ContentType="application/vnd.openxmlformats-officedocument.presentationml.tags+xml"/>
  <Override PartName="/ppt/notesSlides/notesSlide50.xml" ContentType="application/vnd.openxmlformats-officedocument.presentationml.notesSlide+xml"/>
  <Override PartName="/ppt/tags/tag52.xml" ContentType="application/vnd.openxmlformats-officedocument.presentationml.tags+xml"/>
  <Override PartName="/ppt/notesSlides/notesSlide51.xml" ContentType="application/vnd.openxmlformats-officedocument.presentationml.notesSlide+xml"/>
  <Override PartName="/ppt/tags/tag53.xml" ContentType="application/vnd.openxmlformats-officedocument.presentationml.tags+xml"/>
  <Override PartName="/ppt/notesSlides/notesSlide52.xml" ContentType="application/vnd.openxmlformats-officedocument.presentationml.notesSlide+xml"/>
  <Override PartName="/ppt/tags/tag54.xml" ContentType="application/vnd.openxmlformats-officedocument.presentationml.tags+xml"/>
  <Override PartName="/ppt/notesSlides/notesSlide53.xml" ContentType="application/vnd.openxmlformats-officedocument.presentationml.notesSlide+xml"/>
  <Override PartName="/ppt/tags/tag55.xml" ContentType="application/vnd.openxmlformats-officedocument.presentationml.tags+xml"/>
  <Override PartName="/ppt/notesSlides/notesSlide54.xml" ContentType="application/vnd.openxmlformats-officedocument.presentationml.notesSlide+xml"/>
  <Override PartName="/ppt/tags/tag56.xml" ContentType="application/vnd.openxmlformats-officedocument.presentationml.tags+xml"/>
  <Override PartName="/ppt/notesSlides/notesSlide55.xml" ContentType="application/vnd.openxmlformats-officedocument.presentationml.notesSlide+xml"/>
  <Override PartName="/ppt/tags/tag57.xml" ContentType="application/vnd.openxmlformats-officedocument.presentationml.tags+xml"/>
  <Override PartName="/ppt/notesSlides/notesSlide56.xml" ContentType="application/vnd.openxmlformats-officedocument.presentationml.notesSlide+xml"/>
  <Override PartName="/ppt/tags/tag58.xml" ContentType="application/vnd.openxmlformats-officedocument.presentationml.tags+xml"/>
  <Override PartName="/ppt/notesSlides/notesSlide57.xml" ContentType="application/vnd.openxmlformats-officedocument.presentationml.notesSlide+xml"/>
  <Override PartName="/ppt/tags/tag59.xml" ContentType="application/vnd.openxmlformats-officedocument.presentationml.tags+xml"/>
  <Override PartName="/ppt/notesSlides/notesSlide58.xml" ContentType="application/vnd.openxmlformats-officedocument.presentationml.notesSlide+xml"/>
  <Override PartName="/ppt/tags/tag60.xml" ContentType="application/vnd.openxmlformats-officedocument.presentationml.tags+xml"/>
  <Override PartName="/ppt/notesSlides/notesSlide59.xml" ContentType="application/vnd.openxmlformats-officedocument.presentationml.notesSlide+xml"/>
  <Override PartName="/ppt/tags/tag61.xml" ContentType="application/vnd.openxmlformats-officedocument.presentationml.tags+xml"/>
  <Override PartName="/ppt/notesSlides/notesSlide6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4"/>
  </p:sldMasterIdLst>
  <p:notesMasterIdLst>
    <p:notesMasterId r:id="rId65"/>
  </p:notesMasterIdLst>
  <p:handoutMasterIdLst>
    <p:handoutMasterId r:id="rId66"/>
  </p:handoutMasterIdLst>
  <p:sldIdLst>
    <p:sldId id="256" r:id="rId5"/>
    <p:sldId id="268" r:id="rId6"/>
    <p:sldId id="269" r:id="rId7"/>
    <p:sldId id="271" r:id="rId8"/>
    <p:sldId id="272" r:id="rId9"/>
    <p:sldId id="274" r:id="rId10"/>
    <p:sldId id="275" r:id="rId11"/>
    <p:sldId id="278" r:id="rId12"/>
    <p:sldId id="396" r:id="rId13"/>
    <p:sldId id="395" r:id="rId14"/>
    <p:sldId id="312" r:id="rId15"/>
    <p:sldId id="413" r:id="rId16"/>
    <p:sldId id="414" r:id="rId17"/>
    <p:sldId id="415" r:id="rId18"/>
    <p:sldId id="416" r:id="rId19"/>
    <p:sldId id="417" r:id="rId20"/>
    <p:sldId id="418" r:id="rId21"/>
    <p:sldId id="419" r:id="rId22"/>
    <p:sldId id="420" r:id="rId23"/>
    <p:sldId id="257" r:id="rId24"/>
    <p:sldId id="258" r:id="rId25"/>
    <p:sldId id="262" r:id="rId26"/>
    <p:sldId id="402" r:id="rId27"/>
    <p:sldId id="263" r:id="rId28"/>
    <p:sldId id="264" r:id="rId29"/>
    <p:sldId id="267" r:id="rId30"/>
    <p:sldId id="403" r:id="rId31"/>
    <p:sldId id="404" r:id="rId32"/>
    <p:sldId id="290" r:id="rId33"/>
    <p:sldId id="291" r:id="rId34"/>
    <p:sldId id="292" r:id="rId35"/>
    <p:sldId id="296" r:id="rId36"/>
    <p:sldId id="298" r:id="rId37"/>
    <p:sldId id="299" r:id="rId38"/>
    <p:sldId id="300" r:id="rId39"/>
    <p:sldId id="405" r:id="rId40"/>
    <p:sldId id="406" r:id="rId41"/>
    <p:sldId id="301" r:id="rId42"/>
    <p:sldId id="302" r:id="rId43"/>
    <p:sldId id="305" r:id="rId44"/>
    <p:sldId id="306" r:id="rId45"/>
    <p:sldId id="307" r:id="rId46"/>
    <p:sldId id="374" r:id="rId47"/>
    <p:sldId id="311" r:id="rId48"/>
    <p:sldId id="398" r:id="rId49"/>
    <p:sldId id="397" r:id="rId50"/>
    <p:sldId id="356" r:id="rId51"/>
    <p:sldId id="376" r:id="rId52"/>
    <p:sldId id="378" r:id="rId53"/>
    <p:sldId id="380" r:id="rId54"/>
    <p:sldId id="381" r:id="rId55"/>
    <p:sldId id="387" r:id="rId56"/>
    <p:sldId id="389" r:id="rId57"/>
    <p:sldId id="400" r:id="rId58"/>
    <p:sldId id="399" r:id="rId59"/>
    <p:sldId id="364" r:id="rId60"/>
    <p:sldId id="351" r:id="rId61"/>
    <p:sldId id="366" r:id="rId62"/>
    <p:sldId id="372" r:id="rId63"/>
    <p:sldId id="373" r:id="rId64"/>
  </p:sldIdLst>
  <p:sldSz cx="9144000" cy="5143500" type="screen16x9"/>
  <p:notesSz cx="9940925" cy="6808788"/>
  <p:custDataLst>
    <p:tags r:id="rId6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HORNTON Jeanette (COMM-BELFAST)" initials="EJ" lastIdx="2" clrIdx="0"/>
  <p:cmAuthor id="1" name="THORNTON Jeanette (COMM-BELFAST)" initials="TJ(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FAD514"/>
    <a:srgbClr val="F6BB00"/>
    <a:srgbClr val="A50021"/>
    <a:srgbClr val="6BB1BF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60" autoAdjust="0"/>
    <p:restoredTop sz="94645" autoAdjust="0"/>
  </p:normalViewPr>
  <p:slideViewPr>
    <p:cSldViewPr>
      <p:cViewPr varScale="1">
        <p:scale>
          <a:sx n="144" d="100"/>
          <a:sy n="144" d="100"/>
        </p:scale>
        <p:origin x="630" y="13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2880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29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commentAuthors" Target="commentAuthors.xml"/><Relationship Id="rId7" Type="http://schemas.openxmlformats.org/officeDocument/2006/relationships/slide" Target="slides/slide3.xml"/><Relationship Id="rId71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tags" Target="tags/tag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847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30863" y="0"/>
            <a:ext cx="430847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039DEC-1CCF-4964-B98B-7407197F7423}" type="datetimeFigureOut">
              <a:rPr lang="en-GB" smtClean="0"/>
              <a:t>25/06/2019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67475"/>
            <a:ext cx="430847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30863" y="6467475"/>
            <a:ext cx="430847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0D43F0-2970-4F07-8C22-DC0DB61A0B9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77278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7734" cy="340439"/>
          </a:xfrm>
          <a:prstGeom prst="rect">
            <a:avLst/>
          </a:prstGeom>
        </p:spPr>
        <p:txBody>
          <a:bodyPr vert="horz" lIns="91723" tIns="45862" rIns="91723" bIns="45862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30890" y="0"/>
            <a:ext cx="4307734" cy="340439"/>
          </a:xfrm>
          <a:prstGeom prst="rect">
            <a:avLst/>
          </a:prstGeom>
        </p:spPr>
        <p:txBody>
          <a:bodyPr vert="horz" lIns="91723" tIns="45862" rIns="91723" bIns="45862" rtlCol="0"/>
          <a:lstStyle>
            <a:lvl1pPr algn="r">
              <a:defRPr sz="1200"/>
            </a:lvl1pPr>
          </a:lstStyle>
          <a:p>
            <a:fld id="{4E6A8280-F53F-4C8A-8E6C-4346B21EF720}" type="datetimeFigureOut">
              <a:rPr lang="en-GB" smtClean="0"/>
              <a:pPr/>
              <a:t>25/06/2019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701925" y="511175"/>
            <a:ext cx="4537075" cy="2552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23" tIns="45862" rIns="91723" bIns="45862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4094" y="3234177"/>
            <a:ext cx="7952740" cy="3063955"/>
          </a:xfrm>
          <a:prstGeom prst="rect">
            <a:avLst/>
          </a:prstGeom>
        </p:spPr>
        <p:txBody>
          <a:bodyPr vert="horz" lIns="91723" tIns="45862" rIns="91723" bIns="458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6467169"/>
            <a:ext cx="4307734" cy="340439"/>
          </a:xfrm>
          <a:prstGeom prst="rect">
            <a:avLst/>
          </a:prstGeom>
        </p:spPr>
        <p:txBody>
          <a:bodyPr vert="horz" lIns="91723" tIns="45862" rIns="91723" bIns="45862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30890" y="6467169"/>
            <a:ext cx="4307734" cy="340439"/>
          </a:xfrm>
          <a:prstGeom prst="rect">
            <a:avLst/>
          </a:prstGeom>
        </p:spPr>
        <p:txBody>
          <a:bodyPr vert="horz" lIns="91723" tIns="45862" rIns="91723" bIns="45862" rtlCol="0" anchor="b"/>
          <a:lstStyle>
            <a:lvl1pPr algn="r">
              <a:defRPr sz="1200"/>
            </a:lvl1pPr>
          </a:lstStyle>
          <a:p>
            <a:fld id="{3B603666-1CB2-475E-A7E2-7DA7D4C05B0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1956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01925" y="511175"/>
            <a:ext cx="4537075" cy="2552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03666-1CB2-475E-A7E2-7DA7D4C05B07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45549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01925" y="511175"/>
            <a:ext cx="4537075" cy="2552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03666-1CB2-475E-A7E2-7DA7D4C05B07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22812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01925" y="511175"/>
            <a:ext cx="4537075" cy="2552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03666-1CB2-475E-A7E2-7DA7D4C05B07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93422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01925" y="511175"/>
            <a:ext cx="4537075" cy="2552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03666-1CB2-475E-A7E2-7DA7D4C05B07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08750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01925" y="511175"/>
            <a:ext cx="4537075" cy="2552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03666-1CB2-475E-A7E2-7DA7D4C05B07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54396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01925" y="511175"/>
            <a:ext cx="4537075" cy="2552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03666-1CB2-475E-A7E2-7DA7D4C05B07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27804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01925" y="511175"/>
            <a:ext cx="4537075" cy="2552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03666-1CB2-475E-A7E2-7DA7D4C05B07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98763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01925" y="511175"/>
            <a:ext cx="4537075" cy="2552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03666-1CB2-475E-A7E2-7DA7D4C05B07}" type="slidenum">
              <a:rPr lang="en-GB" smtClean="0"/>
              <a:pPr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63039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01925" y="511175"/>
            <a:ext cx="4537075" cy="2552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03666-1CB2-475E-A7E2-7DA7D4C05B07}" type="slidenum">
              <a:rPr lang="en-GB" smtClean="0"/>
              <a:pPr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76021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01925" y="511175"/>
            <a:ext cx="4537075" cy="2552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03666-1CB2-475E-A7E2-7DA7D4C05B07}" type="slidenum">
              <a:rPr lang="en-GB" smtClean="0"/>
              <a:pPr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98525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01925" y="511175"/>
            <a:ext cx="4537075" cy="2552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03666-1CB2-475E-A7E2-7DA7D4C05B07}" type="slidenum">
              <a:rPr lang="en-GB" smtClean="0"/>
              <a:pPr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9659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01925" y="511175"/>
            <a:ext cx="4537075" cy="2552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03666-1CB2-475E-A7E2-7DA7D4C05B07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56800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01925" y="511175"/>
            <a:ext cx="4537075" cy="2552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03666-1CB2-475E-A7E2-7DA7D4C05B07}" type="slidenum">
              <a:rPr lang="en-GB" smtClean="0"/>
              <a:pPr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70011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01925" y="511175"/>
            <a:ext cx="4537075" cy="2552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03666-1CB2-475E-A7E2-7DA7D4C05B07}" type="slidenum">
              <a:rPr lang="en-GB" smtClean="0"/>
              <a:pPr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87170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01925" y="511175"/>
            <a:ext cx="4537075" cy="2552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03666-1CB2-475E-A7E2-7DA7D4C05B07}" type="slidenum">
              <a:rPr lang="en-GB" smtClean="0"/>
              <a:pPr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28686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01925" y="511175"/>
            <a:ext cx="4537075" cy="2552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03666-1CB2-475E-A7E2-7DA7D4C05B07}" type="slidenum">
              <a:rPr lang="en-GB" smtClean="0"/>
              <a:pPr/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152495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01925" y="511175"/>
            <a:ext cx="4537075" cy="2552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03666-1CB2-475E-A7E2-7DA7D4C05B07}" type="slidenum">
              <a:rPr lang="en-GB" smtClean="0"/>
              <a:pPr/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094057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01925" y="511175"/>
            <a:ext cx="4537075" cy="2552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03666-1CB2-475E-A7E2-7DA7D4C05B07}" type="slidenum">
              <a:rPr lang="en-GB" smtClean="0"/>
              <a:pPr/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39175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01925" y="511175"/>
            <a:ext cx="4537075" cy="2552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03666-1CB2-475E-A7E2-7DA7D4C05B07}" type="slidenum">
              <a:rPr lang="en-GB" smtClean="0"/>
              <a:pPr/>
              <a:t>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096424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01925" y="511175"/>
            <a:ext cx="4537075" cy="2552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03666-1CB2-475E-A7E2-7DA7D4C05B07}" type="slidenum">
              <a:rPr lang="en-GB" smtClean="0"/>
              <a:pPr/>
              <a:t>27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697227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01925" y="511175"/>
            <a:ext cx="4537075" cy="2552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03666-1CB2-475E-A7E2-7DA7D4C05B07}" type="slidenum">
              <a:rPr lang="en-GB" smtClean="0"/>
              <a:pPr/>
              <a:t>28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020409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01925" y="511175"/>
            <a:ext cx="4537075" cy="2552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03666-1CB2-475E-A7E2-7DA7D4C05B07}" type="slidenum">
              <a:rPr lang="en-GB" smtClean="0"/>
              <a:pPr/>
              <a:t>29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94751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01925" y="511175"/>
            <a:ext cx="4537075" cy="2552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03666-1CB2-475E-A7E2-7DA7D4C05B07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122088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01925" y="511175"/>
            <a:ext cx="4537075" cy="2552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03666-1CB2-475E-A7E2-7DA7D4C05B07}" type="slidenum">
              <a:rPr lang="en-GB" smtClean="0"/>
              <a:pPr/>
              <a:t>30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938607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01925" y="511175"/>
            <a:ext cx="4537075" cy="2552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03666-1CB2-475E-A7E2-7DA7D4C05B07}" type="slidenum">
              <a:rPr lang="en-GB" smtClean="0"/>
              <a:pPr/>
              <a:t>31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768365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01925" y="511175"/>
            <a:ext cx="4537075" cy="2552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03666-1CB2-475E-A7E2-7DA7D4C05B07}" type="slidenum">
              <a:rPr lang="en-GB" smtClean="0"/>
              <a:pPr/>
              <a:t>32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316081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01925" y="511175"/>
            <a:ext cx="4537075" cy="2552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03666-1CB2-475E-A7E2-7DA7D4C05B07}" type="slidenum">
              <a:rPr lang="en-GB" smtClean="0"/>
              <a:pPr/>
              <a:t>33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501592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01925" y="511175"/>
            <a:ext cx="4537075" cy="2552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03666-1CB2-475E-A7E2-7DA7D4C05B07}" type="slidenum">
              <a:rPr lang="en-GB" smtClean="0"/>
              <a:pPr/>
              <a:t>34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322738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01925" y="511175"/>
            <a:ext cx="4537075" cy="2552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03666-1CB2-475E-A7E2-7DA7D4C05B07}" type="slidenum">
              <a:rPr lang="en-GB" smtClean="0"/>
              <a:pPr/>
              <a:t>35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740515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01925" y="511175"/>
            <a:ext cx="4537075" cy="2552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03666-1CB2-475E-A7E2-7DA7D4C05B07}" type="slidenum">
              <a:rPr lang="en-GB" smtClean="0"/>
              <a:pPr/>
              <a:t>36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090305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01925" y="511175"/>
            <a:ext cx="4537075" cy="2552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03666-1CB2-475E-A7E2-7DA7D4C05B07}" type="slidenum">
              <a:rPr lang="en-GB" smtClean="0"/>
              <a:pPr/>
              <a:t>37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811828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01925" y="511175"/>
            <a:ext cx="4537075" cy="2552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03666-1CB2-475E-A7E2-7DA7D4C05B07}" type="slidenum">
              <a:rPr lang="en-GB" smtClean="0"/>
              <a:pPr/>
              <a:t>38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790445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01925" y="511175"/>
            <a:ext cx="4537075" cy="2552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03666-1CB2-475E-A7E2-7DA7D4C05B07}" type="slidenum">
              <a:rPr lang="en-GB" smtClean="0"/>
              <a:pPr/>
              <a:t>39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70517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01925" y="511175"/>
            <a:ext cx="4537075" cy="2552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03666-1CB2-475E-A7E2-7DA7D4C05B07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021093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01925" y="511175"/>
            <a:ext cx="4537075" cy="2552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03666-1CB2-475E-A7E2-7DA7D4C05B07}" type="slidenum">
              <a:rPr lang="en-GB" smtClean="0"/>
              <a:pPr/>
              <a:t>40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65619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01925" y="511175"/>
            <a:ext cx="4537075" cy="2552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03666-1CB2-475E-A7E2-7DA7D4C05B07}" type="slidenum">
              <a:rPr lang="en-GB" smtClean="0"/>
              <a:pPr/>
              <a:t>41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700273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01925" y="511175"/>
            <a:ext cx="4537075" cy="2552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03666-1CB2-475E-A7E2-7DA7D4C05B07}" type="slidenum">
              <a:rPr lang="en-GB" smtClean="0"/>
              <a:pPr/>
              <a:t>42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813600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01925" y="511175"/>
            <a:ext cx="4537075" cy="2552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03666-1CB2-475E-A7E2-7DA7D4C05B07}" type="slidenum">
              <a:rPr lang="en-GB" smtClean="0"/>
              <a:pPr/>
              <a:t>43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814557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01925" y="511175"/>
            <a:ext cx="4537075" cy="2552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03666-1CB2-475E-A7E2-7DA7D4C05B07}" type="slidenum">
              <a:rPr lang="en-GB" smtClean="0"/>
              <a:pPr/>
              <a:t>44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398224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01925" y="511175"/>
            <a:ext cx="4537075" cy="2552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03666-1CB2-475E-A7E2-7DA7D4C05B07}" type="slidenum">
              <a:rPr lang="en-GB" smtClean="0"/>
              <a:pPr/>
              <a:t>45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276332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01925" y="511175"/>
            <a:ext cx="4537075" cy="2552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03666-1CB2-475E-A7E2-7DA7D4C05B07}" type="slidenum">
              <a:rPr lang="en-GB" smtClean="0"/>
              <a:pPr/>
              <a:t>46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904518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01925" y="511175"/>
            <a:ext cx="4537075" cy="2552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03666-1CB2-475E-A7E2-7DA7D4C05B07}" type="slidenum">
              <a:rPr lang="en-GB" smtClean="0"/>
              <a:pPr/>
              <a:t>47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52100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01925" y="511175"/>
            <a:ext cx="4537075" cy="2552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03666-1CB2-475E-A7E2-7DA7D4C05B07}" type="slidenum">
              <a:rPr lang="en-GB" smtClean="0"/>
              <a:pPr/>
              <a:t>48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936621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01925" y="511175"/>
            <a:ext cx="4537075" cy="2552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03666-1CB2-475E-A7E2-7DA7D4C05B07}" type="slidenum">
              <a:rPr lang="en-GB" smtClean="0"/>
              <a:pPr/>
              <a:t>49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39125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01925" y="511175"/>
            <a:ext cx="4537075" cy="2552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03666-1CB2-475E-A7E2-7DA7D4C05B07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083717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01925" y="511175"/>
            <a:ext cx="4537075" cy="2552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baseline="0" dirty="0" smtClean="0"/>
              <a:t>played for Juventus before joining Manchester United</a:t>
            </a: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03666-1CB2-475E-A7E2-7DA7D4C05B07}" type="slidenum">
              <a:rPr lang="en-GB" smtClean="0"/>
              <a:pPr/>
              <a:t>50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481308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01925" y="511175"/>
            <a:ext cx="4537075" cy="2552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03666-1CB2-475E-A7E2-7DA7D4C05B07}" type="slidenum">
              <a:rPr lang="en-GB" smtClean="0"/>
              <a:pPr/>
              <a:t>51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777132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01925" y="511175"/>
            <a:ext cx="4537075" cy="2552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03666-1CB2-475E-A7E2-7DA7D4C05B07}" type="slidenum">
              <a:rPr lang="en-GB" smtClean="0"/>
              <a:pPr/>
              <a:t>52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261870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01925" y="511175"/>
            <a:ext cx="4537075" cy="2552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03666-1CB2-475E-A7E2-7DA7D4C05B07}" type="slidenum">
              <a:rPr lang="en-GB" smtClean="0"/>
              <a:pPr/>
              <a:t>53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5849884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01925" y="511175"/>
            <a:ext cx="4537075" cy="2552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03666-1CB2-475E-A7E2-7DA7D4C05B07}" type="slidenum">
              <a:rPr lang="en-GB" smtClean="0"/>
              <a:pPr/>
              <a:t>54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5849884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01925" y="511175"/>
            <a:ext cx="4537075" cy="2552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03666-1CB2-475E-A7E2-7DA7D4C05B07}" type="slidenum">
              <a:rPr lang="en-GB" smtClean="0"/>
              <a:pPr/>
              <a:t>55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5849884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01925" y="511175"/>
            <a:ext cx="4537075" cy="2552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03666-1CB2-475E-A7E2-7DA7D4C05B07}" type="slidenum">
              <a:rPr lang="en-GB" smtClean="0"/>
              <a:pPr/>
              <a:t>56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5139424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01925" y="511175"/>
            <a:ext cx="4537075" cy="2552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03666-1CB2-475E-A7E2-7DA7D4C05B07}" type="slidenum">
              <a:rPr lang="en-GB" smtClean="0"/>
              <a:pPr/>
              <a:t>57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1109254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01925" y="511175"/>
            <a:ext cx="4537075" cy="2552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03666-1CB2-475E-A7E2-7DA7D4C05B07}" type="slidenum">
              <a:rPr lang="en-GB" smtClean="0"/>
              <a:pPr/>
              <a:t>58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3670128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01925" y="511175"/>
            <a:ext cx="4537075" cy="2552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03666-1CB2-475E-A7E2-7DA7D4C05B07}" type="slidenum">
              <a:rPr lang="en-GB" smtClean="0"/>
              <a:pPr/>
              <a:t>59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29087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01925" y="511175"/>
            <a:ext cx="4537075" cy="2552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03666-1CB2-475E-A7E2-7DA7D4C05B07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0429580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01925" y="511175"/>
            <a:ext cx="4537075" cy="2552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03666-1CB2-475E-A7E2-7DA7D4C05B07}" type="slidenum">
              <a:rPr lang="en-GB" smtClean="0"/>
              <a:pPr/>
              <a:t>60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63515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01925" y="511175"/>
            <a:ext cx="4537075" cy="2552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03666-1CB2-475E-A7E2-7DA7D4C05B07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521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01925" y="511175"/>
            <a:ext cx="4537075" cy="2552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03666-1CB2-475E-A7E2-7DA7D4C05B07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58630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01925" y="511175"/>
            <a:ext cx="4537075" cy="2552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03666-1CB2-475E-A7E2-7DA7D4C05B07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898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2" y="1597821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CFA12-1F87-4239-B8B2-123AAA915075}" type="datetimeFigureOut">
              <a:rPr lang="en-GB" smtClean="0"/>
              <a:pPr/>
              <a:t>25/06/2019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20304-F0FD-4D76-B72D-E6B408FF607E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CFA12-1F87-4239-B8B2-123AAA915075}" type="datetimeFigureOut">
              <a:rPr lang="en-GB" smtClean="0"/>
              <a:pPr/>
              <a:t>25/06/2019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20304-F0FD-4D76-B72D-E6B408FF607E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399" y="205980"/>
            <a:ext cx="2057401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1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CFA12-1F87-4239-B8B2-123AAA915075}" type="datetimeFigureOut">
              <a:rPr lang="en-GB" smtClean="0"/>
              <a:pPr/>
              <a:t>25/06/2019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20304-F0FD-4D76-B72D-E6B408FF607E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CFA12-1F87-4239-B8B2-123AAA915075}" type="datetimeFigureOut">
              <a:rPr lang="en-GB" smtClean="0"/>
              <a:pPr/>
              <a:t>25/06/2019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20304-F0FD-4D76-B72D-E6B408FF607E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CFA12-1F87-4239-B8B2-123AAA915075}" type="datetimeFigureOut">
              <a:rPr lang="en-GB" smtClean="0"/>
              <a:pPr/>
              <a:t>25/06/2019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20304-F0FD-4D76-B72D-E6B408FF607E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200151"/>
            <a:ext cx="4038601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1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CFA12-1F87-4239-B8B2-123AAA915075}" type="datetimeFigureOut">
              <a:rPr lang="en-GB" smtClean="0"/>
              <a:pPr/>
              <a:t>25/06/2019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20304-F0FD-4D76-B72D-E6B408FF607E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151335"/>
            <a:ext cx="4041774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631156"/>
            <a:ext cx="4041774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CFA12-1F87-4239-B8B2-123AAA915075}" type="datetimeFigureOut">
              <a:rPr lang="en-GB" smtClean="0"/>
              <a:pPr/>
              <a:t>25/06/2019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20304-F0FD-4D76-B72D-E6B408FF607E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CFA12-1F87-4239-B8B2-123AAA915075}" type="datetimeFigureOut">
              <a:rPr lang="en-GB" smtClean="0"/>
              <a:pPr/>
              <a:t>25/06/2019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20304-F0FD-4D76-B72D-E6B408FF607E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CFA12-1F87-4239-B8B2-123AAA915075}" type="datetimeFigureOut">
              <a:rPr lang="en-GB" smtClean="0"/>
              <a:pPr/>
              <a:t>25/06/2019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20304-F0FD-4D76-B72D-E6B408FF607E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204791"/>
            <a:ext cx="5111751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CFA12-1F87-4239-B8B2-123AAA915075}" type="datetimeFigureOut">
              <a:rPr lang="en-GB" smtClean="0"/>
              <a:pPr/>
              <a:t>25/06/2019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20304-F0FD-4D76-B72D-E6B408FF607E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CFA12-1F87-4239-B8B2-123AAA915075}" type="datetimeFigureOut">
              <a:rPr lang="en-GB" smtClean="0"/>
              <a:pPr/>
              <a:t>25/06/2019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20304-F0FD-4D76-B72D-E6B408FF607E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D514">
            <a:alpha val="97647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9CFA12-1F87-4239-B8B2-123AAA915075}" type="datetimeFigureOut">
              <a:rPr lang="en-GB" smtClean="0"/>
              <a:pPr/>
              <a:t>25/06/2019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2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120304-F0FD-4D76-B72D-E6B408FF607E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3.jp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hyperlink" Target="https://www.youtube.com/watch?v=Qotooj7ODCM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hyperlink" Target="https://www.youtube.com/watch?v=XDBJVgIVPcs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hyperlink" Target="https://www.youtube.com/watch?v=s-xd3NuWQI0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hyperlink" Target="https://www.youtube.com/watch?v=ginBV6aeVlc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hyperlink" Target="https://www.youtube.com/watch?v=5sGOwFVUU0I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4" Type="http://schemas.openxmlformats.org/officeDocument/2006/relationships/hyperlink" Target="https://www.youtube.com/watch?v=djV11Xbc914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4" Type="http://schemas.openxmlformats.org/officeDocument/2006/relationships/hyperlink" Target="https://www.youtube.com/watch?v=94Rq2TX0wj4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4" Type="http://schemas.openxmlformats.org/officeDocument/2006/relationships/hyperlink" Target="https://www.youtube.com/watch?v=8UVNT4wvIGY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Relationship Id="rId4" Type="http://schemas.openxmlformats.org/officeDocument/2006/relationships/image" Target="../media/image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Relationship Id="rId4" Type="http://schemas.openxmlformats.org/officeDocument/2006/relationships/image" Target="../media/image6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Relationship Id="rId4" Type="http://schemas.openxmlformats.org/officeDocument/2006/relationships/image" Target="../media/image7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Relationship Id="rId4" Type="http://schemas.openxmlformats.org/officeDocument/2006/relationships/image" Target="../media/image8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Relationship Id="rId4" Type="http://schemas.openxmlformats.org/officeDocument/2006/relationships/image" Target="../media/image9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Relationship Id="rId4" Type="http://schemas.openxmlformats.org/officeDocument/2006/relationships/image" Target="../media/image10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Relationship Id="rId4" Type="http://schemas.openxmlformats.org/officeDocument/2006/relationships/image" Target="../media/image11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9.xml"/><Relationship Id="rId4" Type="http://schemas.openxmlformats.org/officeDocument/2006/relationships/image" Target="../media/image12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0.xml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1.xml"/><Relationship Id="rId4" Type="http://schemas.openxmlformats.org/officeDocument/2006/relationships/image" Target="../media/image14.jp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2.xml"/><Relationship Id="rId4" Type="http://schemas.openxmlformats.org/officeDocument/2006/relationships/image" Target="../media/image15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3.xml"/><Relationship Id="rId4" Type="http://schemas.openxmlformats.org/officeDocument/2006/relationships/image" Target="../media/image16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4.xml"/><Relationship Id="rId4" Type="http://schemas.openxmlformats.org/officeDocument/2006/relationships/image" Target="../media/image17.jp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5.xml"/><Relationship Id="rId4" Type="http://schemas.openxmlformats.org/officeDocument/2006/relationships/image" Target="../media/image18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6.xml"/><Relationship Id="rId4" Type="http://schemas.openxmlformats.org/officeDocument/2006/relationships/image" Target="../media/image19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8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9.xml"/><Relationship Id="rId4" Type="http://schemas.openxmlformats.org/officeDocument/2006/relationships/image" Target="../media/image20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501" y="2290822"/>
            <a:ext cx="9109012" cy="1793097"/>
          </a:xfrm>
        </p:spPr>
        <p:txBody>
          <a:bodyPr>
            <a:normAutofit/>
          </a:bodyPr>
          <a:lstStyle/>
          <a:p>
            <a:endParaRPr lang="en-GB" sz="4800" b="1" dirty="0" smtClean="0">
              <a:solidFill>
                <a:schemeClr val="tx1"/>
              </a:solidFill>
            </a:endParaRPr>
          </a:p>
        </p:txBody>
      </p:sp>
      <p:sp>
        <p:nvSpPr>
          <p:cNvPr id="1028" name="AutoShape 4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63500" y="-102394"/>
            <a:ext cx="304800" cy="228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4157735"/>
            <a:ext cx="2627784" cy="9857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86" y="3970202"/>
            <a:ext cx="1697666" cy="11732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403"/>
            <a:ext cx="9144000" cy="352186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63500" y="-102394"/>
            <a:ext cx="304800" cy="228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3324" name="AutoShape 1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123826" y="-108345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3501" y="483518"/>
            <a:ext cx="9080500" cy="1368152"/>
          </a:xfrm>
        </p:spPr>
        <p:txBody>
          <a:bodyPr>
            <a:normAutofit fontScale="90000"/>
          </a:bodyPr>
          <a:lstStyle/>
          <a:p>
            <a:pPr marL="1143000" indent="-1143000" algn="l"/>
            <a:r>
              <a:rPr lang="en-GB" sz="4000" dirty="0" smtClean="0"/>
              <a:t>  </a:t>
            </a:r>
            <a:r>
              <a:rPr lang="en-GB" sz="3800" dirty="0" smtClean="0"/>
              <a:t>   8.   </a:t>
            </a:r>
            <a:r>
              <a:rPr lang="en-GB" sz="4000" dirty="0" smtClean="0"/>
              <a:t>Carrauntoohil is the highest mountain                     in Ireland.  In which county would              you find it?</a:t>
            </a:r>
            <a:endParaRPr lang="en-GB" sz="40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259635" y="2067694"/>
            <a:ext cx="7455550" cy="1944216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GB" dirty="0" smtClean="0"/>
              <a:t>Cork</a:t>
            </a:r>
          </a:p>
          <a:p>
            <a:pPr marL="514350" indent="-514350">
              <a:buFont typeface="+mj-lt"/>
              <a:buAutoNum type="alphaUcPeriod"/>
            </a:pPr>
            <a:r>
              <a:rPr lang="en-GB" dirty="0" smtClean="0"/>
              <a:t>Tipperary</a:t>
            </a:r>
          </a:p>
          <a:p>
            <a:pPr marL="514350" indent="-514350">
              <a:buFont typeface="+mj-lt"/>
              <a:buAutoNum type="alphaUcPeriod"/>
            </a:pPr>
            <a:r>
              <a:rPr lang="en-GB" dirty="0" smtClean="0"/>
              <a:t>Kerry</a:t>
            </a:r>
            <a:r>
              <a:rPr lang="en-GB" b="1" dirty="0" smtClean="0"/>
              <a:t>	</a:t>
            </a:r>
            <a:r>
              <a:rPr lang="en-GB" sz="1800" b="1" dirty="0" smtClean="0"/>
              <a:t>	</a:t>
            </a:r>
            <a:r>
              <a:rPr lang="en-GB" b="1" dirty="0" smtClean="0"/>
              <a:t>			</a:t>
            </a:r>
            <a:endParaRPr lang="en-GB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598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63500" y="-102394"/>
            <a:ext cx="304800" cy="228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3324" name="AutoShape 1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123826" y="-108345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6" name="Title 15"/>
          <p:cNvSpPr>
            <a:spLocks noGrp="1"/>
          </p:cNvSpPr>
          <p:nvPr>
            <p:ph type="ctrTitle"/>
          </p:nvPr>
        </p:nvSpPr>
        <p:spPr>
          <a:xfrm>
            <a:off x="611560" y="519523"/>
            <a:ext cx="7844409" cy="1116123"/>
          </a:xfrm>
        </p:spPr>
        <p:txBody>
          <a:bodyPr>
            <a:normAutofit/>
          </a:bodyPr>
          <a:lstStyle/>
          <a:p>
            <a:r>
              <a:rPr lang="en-GB" sz="6600" b="1" dirty="0" smtClean="0"/>
              <a:t>Round 2</a:t>
            </a:r>
            <a:endParaRPr lang="en-GB" sz="6600" b="1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1259632" y="2139702"/>
            <a:ext cx="6400800" cy="1188132"/>
          </a:xfrm>
        </p:spPr>
        <p:txBody>
          <a:bodyPr>
            <a:noAutofit/>
          </a:bodyPr>
          <a:lstStyle/>
          <a:p>
            <a:r>
              <a:rPr lang="en-GB" sz="6600" b="1" dirty="0" smtClean="0">
                <a:solidFill>
                  <a:srgbClr val="A50021"/>
                </a:solidFill>
              </a:rPr>
              <a:t>Music</a:t>
            </a:r>
            <a:endParaRPr lang="en-GB" sz="6600" b="1" dirty="0">
              <a:solidFill>
                <a:srgbClr val="A50021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63500" y="-102394"/>
            <a:ext cx="304800" cy="228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3324" name="AutoShape 1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123826" y="-108345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83568" y="627534"/>
            <a:ext cx="8003233" cy="1026114"/>
          </a:xfrm>
        </p:spPr>
        <p:txBody>
          <a:bodyPr>
            <a:normAutofit fontScale="90000"/>
          </a:bodyPr>
          <a:lstStyle/>
          <a:p>
            <a:pPr marL="1143000" indent="-1143000" algn="l"/>
            <a:r>
              <a:rPr lang="en-GB" sz="4000" dirty="0" smtClean="0"/>
              <a:t>     </a:t>
            </a:r>
            <a:r>
              <a:rPr lang="en-GB" sz="3600" dirty="0" smtClean="0"/>
              <a:t>1</a:t>
            </a:r>
            <a:r>
              <a:rPr lang="en-GB" sz="4000" dirty="0" smtClean="0"/>
              <a:t>.  Name the 2017 Portuguese winner of the Eurovision Song Contest?</a:t>
            </a:r>
            <a:br>
              <a:rPr lang="en-GB" sz="4000" dirty="0" smtClean="0"/>
            </a:br>
            <a:r>
              <a:rPr lang="en-GB" sz="4000" dirty="0">
                <a:hlinkClick r:id="rId4"/>
              </a:rPr>
              <a:t>https://www.youtube.com/watch?v=Qotooj7ODCM</a:t>
            </a:r>
            <a:endParaRPr lang="en-GB" sz="40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187624" y="2499742"/>
            <a:ext cx="6563072" cy="2232248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GB" dirty="0" smtClean="0"/>
              <a:t>Kristian Kostov</a:t>
            </a:r>
          </a:p>
          <a:p>
            <a:pPr marL="514350" indent="-514350">
              <a:buFont typeface="+mj-lt"/>
              <a:buAutoNum type="alphaUcPeriod"/>
            </a:pPr>
            <a:r>
              <a:rPr lang="en-GB" dirty="0" smtClean="0"/>
              <a:t>SunStroke Project</a:t>
            </a:r>
          </a:p>
          <a:p>
            <a:pPr marL="514350" indent="-514350">
              <a:buFont typeface="+mj-lt"/>
              <a:buAutoNum type="alphaUcPeriod"/>
            </a:pPr>
            <a:r>
              <a:rPr lang="en-GB" dirty="0" smtClean="0"/>
              <a:t>Salvador </a:t>
            </a:r>
            <a:r>
              <a:rPr lang="en-GB" dirty="0" err="1" smtClean="0"/>
              <a:t>Sobral</a:t>
            </a:r>
            <a:r>
              <a:rPr lang="en-GB" dirty="0"/>
              <a:t>   </a:t>
            </a:r>
            <a:endParaRPr lang="en-GB" dirty="0" smtClean="0"/>
          </a:p>
          <a:p>
            <a:pPr marL="0" indent="0">
              <a:buNone/>
            </a:pPr>
            <a:endParaRPr lang="en-GB" sz="1800" b="1" u="sng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14946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63500" y="-102394"/>
            <a:ext cx="304800" cy="228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3324" name="AutoShape 1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123826" y="-108345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1560" y="519522"/>
            <a:ext cx="8075241" cy="1080120"/>
          </a:xfrm>
        </p:spPr>
        <p:txBody>
          <a:bodyPr>
            <a:normAutofit fontScale="90000"/>
          </a:bodyPr>
          <a:lstStyle/>
          <a:p>
            <a:pPr marL="1143000" indent="-1143000" algn="l"/>
            <a:r>
              <a:rPr lang="en-GB" sz="4000" dirty="0" smtClean="0"/>
              <a:t>     2.  Which EU member state does this                       artist originate from?</a:t>
            </a:r>
            <a:br>
              <a:rPr lang="en-GB" sz="4000" dirty="0" smtClean="0"/>
            </a:br>
            <a:r>
              <a:rPr lang="en-GB" sz="4000" dirty="0">
                <a:hlinkClick r:id="rId4"/>
              </a:rPr>
              <a:t>https://www.youtube.com/watch?v=XDBJVgIVPcs</a:t>
            </a:r>
            <a:endParaRPr lang="en-GB" sz="40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043608" y="2427734"/>
            <a:ext cx="6851105" cy="2214246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GB" dirty="0" smtClean="0"/>
              <a:t>Sweden</a:t>
            </a:r>
          </a:p>
          <a:p>
            <a:pPr marL="514350" indent="-514350">
              <a:buFont typeface="+mj-lt"/>
              <a:buAutoNum type="alphaUcPeriod"/>
            </a:pPr>
            <a:r>
              <a:rPr lang="en-GB" dirty="0" smtClean="0"/>
              <a:t>France</a:t>
            </a:r>
          </a:p>
          <a:p>
            <a:pPr marL="514350" indent="-514350">
              <a:buFont typeface="+mj-lt"/>
              <a:buAutoNum type="alphaUcPeriod"/>
            </a:pPr>
            <a:r>
              <a:rPr lang="en-GB" dirty="0" smtClean="0"/>
              <a:t>Belgium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4978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63500" y="-102394"/>
            <a:ext cx="304800" cy="228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3324" name="AutoShape 1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123826" y="-108345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15900" y="627534"/>
            <a:ext cx="8532564" cy="1404156"/>
          </a:xfrm>
        </p:spPr>
        <p:txBody>
          <a:bodyPr>
            <a:normAutofit fontScale="90000"/>
          </a:bodyPr>
          <a:lstStyle/>
          <a:p>
            <a:pPr marL="1143000" indent="-1143000" algn="l"/>
            <a:r>
              <a:rPr lang="en-GB" sz="4000" dirty="0"/>
              <a:t> </a:t>
            </a:r>
            <a:r>
              <a:rPr lang="en-GB" sz="4000" dirty="0" smtClean="0"/>
              <a:t>	 </a:t>
            </a:r>
            <a:r>
              <a:rPr lang="en-GB" sz="3600" dirty="0" smtClean="0"/>
              <a:t>3.  Name this artist from the United     	Kingdom?</a:t>
            </a:r>
            <a:br>
              <a:rPr lang="en-GB" sz="3600" dirty="0" smtClean="0"/>
            </a:br>
            <a:r>
              <a:rPr lang="en-GB" sz="3600" dirty="0">
                <a:hlinkClick r:id="rId4"/>
              </a:rPr>
              <a:t>https://www.youtube.com/watch?v=s-xd3NuWQI0</a:t>
            </a:r>
            <a:endParaRPr lang="en-GB" sz="36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020625" y="2546462"/>
            <a:ext cx="6923113" cy="2142239"/>
          </a:xfrm>
        </p:spPr>
        <p:txBody>
          <a:bodyPr>
            <a:noAutofit/>
          </a:bodyPr>
          <a:lstStyle/>
          <a:p>
            <a:pPr marL="914400" lvl="1" indent="-514350">
              <a:buFont typeface="+mj-lt"/>
              <a:buAutoNum type="alphaUcPeriod"/>
            </a:pPr>
            <a:r>
              <a:rPr lang="en-GB" sz="3200" dirty="0" smtClean="0"/>
              <a:t>The Kooks</a:t>
            </a:r>
          </a:p>
          <a:p>
            <a:pPr marL="914400" lvl="1" indent="-514350">
              <a:buFont typeface="+mj-lt"/>
              <a:buAutoNum type="alphaUcPeriod"/>
            </a:pPr>
            <a:r>
              <a:rPr lang="en-GB" sz="3200" dirty="0" smtClean="0"/>
              <a:t>The Fratellis</a:t>
            </a:r>
          </a:p>
          <a:p>
            <a:pPr marL="914400" lvl="1" indent="-514350">
              <a:buFont typeface="+mj-lt"/>
              <a:buAutoNum type="alphaUcPeriod"/>
            </a:pPr>
            <a:r>
              <a:rPr lang="en-GB" sz="3200" dirty="0" smtClean="0"/>
              <a:t>Paolo </a:t>
            </a:r>
            <a:r>
              <a:rPr lang="en-GB" sz="3200" dirty="0" err="1" smtClean="0"/>
              <a:t>Nutini</a:t>
            </a:r>
            <a:endParaRPr lang="en-GB" sz="3200" b="1" u="sng" dirty="0" smtClean="0"/>
          </a:p>
          <a:p>
            <a:pPr marL="0" indent="0">
              <a:buNone/>
            </a:pPr>
            <a:endParaRPr lang="en-GB" sz="2800" b="1" dirty="0"/>
          </a:p>
          <a:p>
            <a:pPr marL="0" indent="0">
              <a:buNone/>
            </a:pPr>
            <a:endParaRPr lang="en-GB" sz="3600" b="1" u="sng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0251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63500" y="-102394"/>
            <a:ext cx="304800" cy="228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3324" name="AutoShape 1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123826" y="-108345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-108519" y="573529"/>
            <a:ext cx="8795320" cy="918102"/>
          </a:xfrm>
        </p:spPr>
        <p:txBody>
          <a:bodyPr>
            <a:normAutofit fontScale="90000"/>
          </a:bodyPr>
          <a:lstStyle/>
          <a:p>
            <a:pPr marL="1143000" indent="-1143000" algn="l"/>
            <a:r>
              <a:rPr lang="en-GB" sz="4000" dirty="0" smtClean="0"/>
              <a:t>      4.  Which EU member </a:t>
            </a:r>
            <a:r>
              <a:rPr lang="en-GB" sz="4000" dirty="0"/>
              <a:t>s</a:t>
            </a:r>
            <a:r>
              <a:rPr lang="en-GB" sz="4000" dirty="0" smtClean="0"/>
              <a:t>tate is this DJ from?</a:t>
            </a:r>
            <a:br>
              <a:rPr lang="en-GB" sz="4000" dirty="0" smtClean="0"/>
            </a:br>
            <a:r>
              <a:rPr lang="en-GB" sz="4000" dirty="0">
                <a:hlinkClick r:id="rId4"/>
              </a:rPr>
              <a:t>https://www.youtube.com/watch?v=ginBV6aeVlc</a:t>
            </a:r>
            <a:endParaRPr lang="en-GB" sz="40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899592" y="2355726"/>
            <a:ext cx="7643192" cy="2214246"/>
          </a:xfrm>
        </p:spPr>
        <p:txBody>
          <a:bodyPr>
            <a:noAutofit/>
          </a:bodyPr>
          <a:lstStyle/>
          <a:p>
            <a:pPr marL="914400" lvl="1" indent="-514350">
              <a:buFont typeface="+mj-lt"/>
              <a:buAutoNum type="alphaUcPeriod"/>
            </a:pPr>
            <a:r>
              <a:rPr lang="en-GB" sz="3200" dirty="0" smtClean="0"/>
              <a:t>Denmark</a:t>
            </a:r>
          </a:p>
          <a:p>
            <a:pPr marL="914400" lvl="1" indent="-514350">
              <a:buFont typeface="+mj-lt"/>
              <a:buAutoNum type="alphaUcPeriod"/>
            </a:pPr>
            <a:r>
              <a:rPr lang="en-GB" sz="3200" dirty="0" smtClean="0"/>
              <a:t>Sweden</a:t>
            </a:r>
          </a:p>
          <a:p>
            <a:pPr marL="914400" lvl="1" indent="-514350">
              <a:buFont typeface="+mj-lt"/>
              <a:buAutoNum type="alphaUcPeriod"/>
            </a:pPr>
            <a:r>
              <a:rPr lang="en-GB" sz="3200" dirty="0" smtClean="0"/>
              <a:t>Netherlands</a:t>
            </a:r>
            <a:endParaRPr lang="en-GB" sz="32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5362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63500" y="-102394"/>
            <a:ext cx="304800" cy="228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3324" name="AutoShape 1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123826" y="-108345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3500" y="699542"/>
            <a:ext cx="8616254" cy="1368152"/>
          </a:xfrm>
        </p:spPr>
        <p:txBody>
          <a:bodyPr>
            <a:noAutofit/>
          </a:bodyPr>
          <a:lstStyle/>
          <a:p>
            <a:pPr marL="1143000" indent="-1143000" algn="l"/>
            <a:r>
              <a:rPr lang="en-GB" sz="3500" dirty="0" smtClean="0"/>
              <a:t>      </a:t>
            </a:r>
            <a:r>
              <a:rPr lang="en-GB" sz="3600" dirty="0" smtClean="0"/>
              <a:t>5.  Which EU member State is this former</a:t>
            </a:r>
            <a:br>
              <a:rPr lang="en-GB" sz="3600" dirty="0" smtClean="0"/>
            </a:br>
            <a:r>
              <a:rPr lang="en-GB" sz="3600" dirty="0" smtClean="0"/>
              <a:t>Eurovision Song Contest winning artist from?</a:t>
            </a:r>
            <a:br>
              <a:rPr lang="en-GB" sz="3600" dirty="0" smtClean="0"/>
            </a:br>
            <a:r>
              <a:rPr lang="en-GB" sz="3600" dirty="0">
                <a:hlinkClick r:id="rId4"/>
              </a:rPr>
              <a:t>https://www.youtube.com/watch?v=5sGOwFVUU0I</a:t>
            </a:r>
            <a:endParaRPr lang="en-GB" sz="36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199977" y="2859782"/>
            <a:ext cx="6768752" cy="1960986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GB" dirty="0" smtClean="0"/>
              <a:t>Austria</a:t>
            </a:r>
          </a:p>
          <a:p>
            <a:pPr marL="514350" indent="-514350">
              <a:buFont typeface="+mj-lt"/>
              <a:buAutoNum type="alphaUcPeriod"/>
            </a:pPr>
            <a:r>
              <a:rPr lang="en-GB" dirty="0" smtClean="0"/>
              <a:t>Czech Republic</a:t>
            </a:r>
          </a:p>
          <a:p>
            <a:pPr marL="514350" indent="-514350">
              <a:buFont typeface="+mj-lt"/>
              <a:buAutoNum type="alphaUcPeriod"/>
            </a:pPr>
            <a:r>
              <a:rPr lang="en-GB" dirty="0" smtClean="0"/>
              <a:t>Sweden</a:t>
            </a:r>
            <a:endParaRPr lang="en-GB" b="1" u="sng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9288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63500" y="-102394"/>
            <a:ext cx="304800" cy="228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3324" name="AutoShape 1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123826" y="-108345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1560" y="573528"/>
            <a:ext cx="8064896" cy="1350150"/>
          </a:xfrm>
        </p:spPr>
        <p:txBody>
          <a:bodyPr lIns="36000" anchor="t">
            <a:normAutofit fontScale="90000"/>
          </a:bodyPr>
          <a:lstStyle/>
          <a:p>
            <a:pPr marL="1143000" indent="-1143000" algn="l"/>
            <a:r>
              <a:rPr lang="en-GB" sz="3600" dirty="0" smtClean="0"/>
              <a:t>     6.  Which European state does this 80’s band come from?</a:t>
            </a:r>
            <a:br>
              <a:rPr lang="en-GB" sz="3600" dirty="0" smtClean="0"/>
            </a:br>
            <a:r>
              <a:rPr lang="en-GB" sz="3600" dirty="0">
                <a:hlinkClick r:id="rId4"/>
              </a:rPr>
              <a:t>https://www.youtube.com/watch?v=djV11Xbc914</a:t>
            </a:r>
            <a:endParaRPr lang="en-GB" sz="36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755576" y="2715766"/>
            <a:ext cx="7344816" cy="2196245"/>
          </a:xfrm>
        </p:spPr>
        <p:txBody>
          <a:bodyPr>
            <a:noAutofit/>
          </a:bodyPr>
          <a:lstStyle/>
          <a:p>
            <a:pPr marL="914400" lvl="1" indent="-514350">
              <a:buFont typeface="+mj-lt"/>
              <a:buAutoNum type="alphaUcPeriod"/>
            </a:pPr>
            <a:r>
              <a:rPr lang="en-GB" sz="3200" dirty="0" smtClean="0"/>
              <a:t>UK</a:t>
            </a:r>
          </a:p>
          <a:p>
            <a:pPr marL="914400" lvl="1" indent="-514350">
              <a:buFont typeface="+mj-lt"/>
              <a:buAutoNum type="alphaUcPeriod"/>
            </a:pPr>
            <a:r>
              <a:rPr lang="en-GB" sz="3200" dirty="0" smtClean="0"/>
              <a:t>Norway</a:t>
            </a:r>
            <a:r>
              <a:rPr lang="en-GB" sz="3200" b="1" dirty="0"/>
              <a:t>      	</a:t>
            </a:r>
            <a:endParaRPr lang="en-GB" sz="3200" b="1" dirty="0" smtClean="0"/>
          </a:p>
          <a:p>
            <a:pPr marL="914400" lvl="1" indent="-514350">
              <a:buFont typeface="+mj-lt"/>
              <a:buAutoNum type="alphaUcPeriod"/>
            </a:pPr>
            <a:r>
              <a:rPr lang="en-GB" sz="3200" dirty="0" smtClean="0"/>
              <a:t>Denmark</a:t>
            </a:r>
          </a:p>
          <a:p>
            <a:pPr marL="514350" indent="-514350">
              <a:lnSpc>
                <a:spcPct val="200000"/>
              </a:lnSpc>
              <a:buFont typeface="+mj-lt"/>
              <a:buAutoNum type="alphaUcPeriod"/>
            </a:pPr>
            <a:endParaRPr lang="en-GB" sz="3600" u="sng" dirty="0" smtClean="0"/>
          </a:p>
          <a:p>
            <a:pPr marL="514350" indent="-514350">
              <a:lnSpc>
                <a:spcPct val="200000"/>
              </a:lnSpc>
              <a:buFont typeface="+mj-lt"/>
              <a:buAutoNum type="alphaUcPeriod"/>
            </a:pPr>
            <a:endParaRPr lang="en-GB" sz="3600" u="sng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1480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63500" y="-102394"/>
            <a:ext cx="304800" cy="228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3324" name="AutoShape 1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123826" y="-108345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55576" y="771550"/>
            <a:ext cx="7920880" cy="1152128"/>
          </a:xfrm>
        </p:spPr>
        <p:txBody>
          <a:bodyPr lIns="36000" anchor="t">
            <a:normAutofit fontScale="90000"/>
          </a:bodyPr>
          <a:lstStyle/>
          <a:p>
            <a:pPr marL="1143000" indent="-1143000" algn="l"/>
            <a:r>
              <a:rPr lang="en-GB" sz="3600" dirty="0" smtClean="0"/>
              <a:t>   7.  Name this famous French DJ?</a:t>
            </a:r>
            <a:br>
              <a:rPr lang="en-GB" sz="3600" dirty="0" smtClean="0"/>
            </a:br>
            <a:r>
              <a:rPr lang="en-GB" sz="3600" dirty="0">
                <a:hlinkClick r:id="rId4"/>
              </a:rPr>
              <a:t>https://www.youtube.com/watch?v=94Rq2TX0wj4</a:t>
            </a:r>
            <a:endParaRPr lang="en-GB" sz="36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971599" y="2355726"/>
            <a:ext cx="7488833" cy="2376267"/>
          </a:xfrm>
        </p:spPr>
        <p:txBody>
          <a:bodyPr>
            <a:noAutofit/>
          </a:bodyPr>
          <a:lstStyle/>
          <a:p>
            <a:pPr marL="914400" lvl="1" indent="-514350">
              <a:buFont typeface="+mj-lt"/>
              <a:buAutoNum type="alphaUcPeriod"/>
            </a:pPr>
            <a:r>
              <a:rPr lang="en-GB" sz="3200" dirty="0" smtClean="0"/>
              <a:t>Martin Garrix</a:t>
            </a:r>
          </a:p>
          <a:p>
            <a:pPr marL="914400" lvl="1" indent="-514350">
              <a:buFont typeface="+mj-lt"/>
              <a:buAutoNum type="alphaUcPeriod"/>
            </a:pPr>
            <a:r>
              <a:rPr lang="en-GB" sz="3200" dirty="0" smtClean="0"/>
              <a:t>Martin Jensen</a:t>
            </a:r>
          </a:p>
          <a:p>
            <a:pPr marL="914400" lvl="1" indent="-514350">
              <a:buFont typeface="+mj-lt"/>
              <a:buAutoNum type="alphaUcPeriod"/>
            </a:pPr>
            <a:r>
              <a:rPr lang="en-GB" sz="3200" dirty="0" smtClean="0"/>
              <a:t>Martin Solveig</a:t>
            </a:r>
          </a:p>
          <a:p>
            <a:pPr marL="0" indent="0">
              <a:lnSpc>
                <a:spcPct val="200000"/>
              </a:lnSpc>
              <a:buNone/>
            </a:pPr>
            <a:endParaRPr lang="en-GB" sz="3600" u="sng" dirty="0" smtClean="0"/>
          </a:p>
          <a:p>
            <a:pPr marL="514350" indent="-514350">
              <a:lnSpc>
                <a:spcPct val="200000"/>
              </a:lnSpc>
              <a:buFont typeface="+mj-lt"/>
              <a:buAutoNum type="alphaUcPeriod"/>
            </a:pPr>
            <a:endParaRPr lang="en-GB" sz="3600" u="sng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9467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63500" y="-102394"/>
            <a:ext cx="304800" cy="228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3324" name="AutoShape 1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123826" y="-108345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41216" y="195486"/>
            <a:ext cx="8391846" cy="1224136"/>
          </a:xfrm>
        </p:spPr>
        <p:txBody>
          <a:bodyPr lIns="36000" anchor="t">
            <a:normAutofit fontScale="90000"/>
          </a:bodyPr>
          <a:lstStyle/>
          <a:p>
            <a:pPr marL="1143000" indent="-1143000" algn="l"/>
            <a:r>
              <a:rPr lang="en-GB" sz="3600" dirty="0" smtClean="0"/>
              <a:t>       </a:t>
            </a:r>
            <a:r>
              <a:rPr lang="en-GB" sz="4000" dirty="0" smtClean="0"/>
              <a:t>8</a:t>
            </a:r>
            <a:r>
              <a:rPr lang="en-GB" sz="3600" dirty="0" smtClean="0"/>
              <a:t>.  </a:t>
            </a:r>
            <a:r>
              <a:rPr lang="en-GB" sz="4000" dirty="0" smtClean="0"/>
              <a:t>This song is by the singer/songwriter Gotye. Where was he born?</a:t>
            </a:r>
            <a:br>
              <a:rPr lang="en-GB" sz="4000" dirty="0" smtClean="0"/>
            </a:br>
            <a:r>
              <a:rPr lang="en-GB" sz="4000" dirty="0">
                <a:hlinkClick r:id="rId4"/>
              </a:rPr>
              <a:t>https://www.youtube.com/watch?v=8UVNT4wvIGY</a:t>
            </a:r>
            <a:endParaRPr lang="en-GB" sz="40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043608" y="2787774"/>
            <a:ext cx="7632848" cy="2143726"/>
          </a:xfrm>
        </p:spPr>
        <p:txBody>
          <a:bodyPr>
            <a:noAutofit/>
          </a:bodyPr>
          <a:lstStyle/>
          <a:p>
            <a:pPr marL="914400" lvl="1" indent="-514350">
              <a:buFont typeface="+mj-lt"/>
              <a:buAutoNum type="alphaUcPeriod"/>
            </a:pPr>
            <a:r>
              <a:rPr lang="en-GB" sz="3200" dirty="0" smtClean="0"/>
              <a:t>France</a:t>
            </a:r>
          </a:p>
          <a:p>
            <a:pPr marL="914400" lvl="1" indent="-514350">
              <a:buFont typeface="+mj-lt"/>
              <a:buAutoNum type="alphaUcPeriod"/>
            </a:pPr>
            <a:r>
              <a:rPr lang="en-GB" sz="3200" dirty="0" smtClean="0"/>
              <a:t>Belgium</a:t>
            </a:r>
            <a:r>
              <a:rPr lang="en-GB" sz="3200" b="1" dirty="0"/>
              <a:t>		</a:t>
            </a:r>
            <a:endParaRPr lang="en-GB" sz="3200" b="1" dirty="0" smtClean="0"/>
          </a:p>
          <a:p>
            <a:pPr marL="914400" lvl="1" indent="-514350">
              <a:buFont typeface="+mj-lt"/>
              <a:buAutoNum type="alphaUcPeriod"/>
            </a:pPr>
            <a:r>
              <a:rPr lang="en-GB" sz="3200" dirty="0" smtClean="0"/>
              <a:t>Netherlands</a:t>
            </a:r>
          </a:p>
          <a:p>
            <a:pPr marL="514350" indent="-514350">
              <a:lnSpc>
                <a:spcPct val="200000"/>
              </a:lnSpc>
              <a:buFont typeface="+mj-lt"/>
              <a:buAutoNum type="alphaUcPeriod"/>
            </a:pPr>
            <a:endParaRPr lang="en-GB" sz="3600" u="sng" dirty="0" smtClean="0"/>
          </a:p>
          <a:p>
            <a:pPr marL="514350" indent="-514350">
              <a:lnSpc>
                <a:spcPct val="200000"/>
              </a:lnSpc>
              <a:buFont typeface="+mj-lt"/>
              <a:buAutoNum type="alphaUcPeriod"/>
            </a:pPr>
            <a:endParaRPr lang="en-GB" sz="3600" u="sng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4929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63500" y="-102394"/>
            <a:ext cx="304800" cy="228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3324" name="AutoShape 1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123826" y="-108345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6" name="Title 15"/>
          <p:cNvSpPr>
            <a:spLocks noGrp="1"/>
          </p:cNvSpPr>
          <p:nvPr>
            <p:ph type="ctrTitle"/>
          </p:nvPr>
        </p:nvSpPr>
        <p:spPr>
          <a:xfrm>
            <a:off x="611560" y="519523"/>
            <a:ext cx="7844409" cy="1116123"/>
          </a:xfrm>
        </p:spPr>
        <p:txBody>
          <a:bodyPr>
            <a:normAutofit/>
          </a:bodyPr>
          <a:lstStyle/>
          <a:p>
            <a:r>
              <a:rPr lang="en-GB" sz="6600" b="1" dirty="0" smtClean="0"/>
              <a:t>Round 1</a:t>
            </a:r>
            <a:endParaRPr lang="en-GB" sz="6600" b="1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1259632" y="2067694"/>
            <a:ext cx="6400800" cy="1458162"/>
          </a:xfrm>
        </p:spPr>
        <p:txBody>
          <a:bodyPr>
            <a:noAutofit/>
          </a:bodyPr>
          <a:lstStyle/>
          <a:p>
            <a:r>
              <a:rPr lang="en-GB" sz="6600" b="1" dirty="0" smtClean="0">
                <a:solidFill>
                  <a:srgbClr val="A50021"/>
                </a:solidFill>
              </a:rPr>
              <a:t>Geography</a:t>
            </a:r>
            <a:endParaRPr lang="en-GB" sz="6600" b="1" dirty="0">
              <a:solidFill>
                <a:srgbClr val="A50021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63500" y="-102394"/>
            <a:ext cx="304800" cy="228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3324" name="AutoShape 1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123826" y="-108345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6" name="Title 15"/>
          <p:cNvSpPr>
            <a:spLocks noGrp="1"/>
          </p:cNvSpPr>
          <p:nvPr>
            <p:ph type="ctrTitle"/>
          </p:nvPr>
        </p:nvSpPr>
        <p:spPr>
          <a:xfrm>
            <a:off x="683569" y="519523"/>
            <a:ext cx="7772400" cy="1102519"/>
          </a:xfrm>
        </p:spPr>
        <p:txBody>
          <a:bodyPr>
            <a:normAutofit/>
          </a:bodyPr>
          <a:lstStyle/>
          <a:p>
            <a:r>
              <a:rPr lang="en-GB" sz="6600" b="1" dirty="0" smtClean="0"/>
              <a:t>Round 3</a:t>
            </a:r>
            <a:endParaRPr lang="en-GB" sz="6600" b="1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1259632" y="1779662"/>
            <a:ext cx="6510537" cy="1440160"/>
          </a:xfrm>
        </p:spPr>
        <p:txBody>
          <a:bodyPr>
            <a:noAutofit/>
          </a:bodyPr>
          <a:lstStyle/>
          <a:p>
            <a:r>
              <a:rPr lang="en-GB" sz="6600" b="1" dirty="0" smtClean="0">
                <a:solidFill>
                  <a:srgbClr val="A50021"/>
                </a:solidFill>
              </a:rPr>
              <a:t>Daily Life and Culture</a:t>
            </a:r>
            <a:endParaRPr lang="en-GB" sz="6600" b="1" dirty="0">
              <a:solidFill>
                <a:srgbClr val="A50021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63500" y="-102394"/>
            <a:ext cx="304800" cy="228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3324" name="AutoShape 1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123826" y="-108345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3826" y="126206"/>
            <a:ext cx="8562974" cy="1221408"/>
          </a:xfrm>
        </p:spPr>
        <p:txBody>
          <a:bodyPr>
            <a:normAutofit fontScale="90000"/>
          </a:bodyPr>
          <a:lstStyle/>
          <a:p>
            <a:pPr marL="1143000" lvl="0" indent="-1143000" algn="l"/>
            <a:r>
              <a:rPr lang="en-GB" sz="4000" dirty="0" smtClean="0"/>
              <a:t>      1.  What do Socrates and </a:t>
            </a:r>
            <a:r>
              <a:rPr lang="en-GB" sz="4000" dirty="0"/>
              <a:t>Leonardo </a:t>
            </a:r>
            <a:r>
              <a:rPr lang="en-GB" sz="4000" dirty="0" smtClean="0"/>
              <a:t>da   Vinci have </a:t>
            </a:r>
            <a:r>
              <a:rPr lang="en-GB" sz="4000" dirty="0"/>
              <a:t>in common</a:t>
            </a:r>
            <a:r>
              <a:rPr lang="en-GB" sz="4000" dirty="0" smtClean="0"/>
              <a:t>? </a:t>
            </a:r>
            <a:endParaRPr lang="en-GB" sz="40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259633" y="1419622"/>
            <a:ext cx="7531081" cy="28219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3600" dirty="0" smtClean="0"/>
              <a:t>  </a:t>
            </a:r>
            <a:r>
              <a:rPr lang="en-GB" dirty="0" smtClean="0"/>
              <a:t>A</a:t>
            </a:r>
            <a:r>
              <a:rPr lang="en-GB" sz="3600" dirty="0" smtClean="0"/>
              <a:t>.  	</a:t>
            </a:r>
            <a:r>
              <a:rPr lang="en-GB" dirty="0" smtClean="0"/>
              <a:t>The </a:t>
            </a:r>
            <a:r>
              <a:rPr lang="en-GB" dirty="0"/>
              <a:t>Socratic problem </a:t>
            </a:r>
          </a:p>
          <a:p>
            <a:pPr marL="0" indent="0">
              <a:buNone/>
            </a:pPr>
            <a:r>
              <a:rPr lang="en-GB" b="1" dirty="0" smtClean="0"/>
              <a:t>  </a:t>
            </a:r>
            <a:r>
              <a:rPr lang="en-GB" dirty="0" smtClean="0"/>
              <a:t>B</a:t>
            </a:r>
            <a:r>
              <a:rPr lang="en-GB" b="1" dirty="0" smtClean="0"/>
              <a:t>.</a:t>
            </a:r>
            <a:r>
              <a:rPr lang="en-GB" b="1" dirty="0"/>
              <a:t>   </a:t>
            </a:r>
            <a:r>
              <a:rPr lang="en-GB" b="1" dirty="0" smtClean="0"/>
              <a:t>	</a:t>
            </a:r>
            <a:r>
              <a:rPr lang="en-GB" dirty="0" smtClean="0"/>
              <a:t>EU learning </a:t>
            </a:r>
            <a:r>
              <a:rPr lang="en-GB" dirty="0"/>
              <a:t>programmes </a:t>
            </a:r>
            <a:r>
              <a:rPr lang="en-GB" dirty="0" smtClean="0"/>
              <a:t>are                	named </a:t>
            </a:r>
            <a:r>
              <a:rPr lang="en-GB" dirty="0"/>
              <a:t>after </a:t>
            </a:r>
            <a:r>
              <a:rPr lang="en-GB" dirty="0" smtClean="0"/>
              <a:t>them </a:t>
            </a:r>
            <a:r>
              <a:rPr lang="en-GB" u="sng" dirty="0"/>
              <a:t/>
            </a:r>
            <a:br>
              <a:rPr lang="en-GB" u="sng" dirty="0"/>
            </a:br>
            <a:r>
              <a:rPr lang="en-GB" dirty="0" smtClean="0"/>
              <a:t>  C. </a:t>
            </a:r>
            <a:r>
              <a:rPr lang="en-GB" dirty="0"/>
              <a:t>  </a:t>
            </a:r>
            <a:r>
              <a:rPr lang="en-GB" dirty="0" smtClean="0"/>
              <a:t>  Leonardo </a:t>
            </a:r>
            <a:r>
              <a:rPr lang="en-GB" dirty="0"/>
              <a:t>da Vinci was one of </a:t>
            </a:r>
            <a:r>
              <a:rPr lang="en-GB" dirty="0" smtClean="0"/>
              <a:t>	             </a:t>
            </a:r>
            <a:r>
              <a:rPr lang="en-GB" dirty="0"/>
              <a:t>	</a:t>
            </a:r>
            <a:r>
              <a:rPr lang="en-GB" dirty="0" smtClean="0"/>
              <a:t>Socrates</a:t>
            </a:r>
            <a:r>
              <a:rPr lang="en-GB" dirty="0"/>
              <a:t>' </a:t>
            </a:r>
            <a:r>
              <a:rPr lang="en-GB" dirty="0" smtClean="0"/>
              <a:t>students</a:t>
            </a:r>
            <a:endParaRPr lang="en-GB" b="1" u="sng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63500" y="-102394"/>
            <a:ext cx="304800" cy="228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3324" name="AutoShape 1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123826" y="-108345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31753" y="681541"/>
            <a:ext cx="8229600" cy="1026115"/>
          </a:xfrm>
        </p:spPr>
        <p:txBody>
          <a:bodyPr>
            <a:normAutofit fontScale="90000"/>
          </a:bodyPr>
          <a:lstStyle/>
          <a:p>
            <a:pPr marL="1143000" indent="-1143000" algn="l"/>
            <a:r>
              <a:rPr lang="en-GB" sz="3600" dirty="0" smtClean="0"/>
              <a:t>    </a:t>
            </a:r>
            <a:r>
              <a:rPr lang="en-GB" sz="3600" dirty="0"/>
              <a:t> </a:t>
            </a:r>
            <a:r>
              <a:rPr lang="en-GB" sz="3600" dirty="0" smtClean="0"/>
              <a:t> 2.   </a:t>
            </a:r>
            <a:r>
              <a:rPr lang="en-GB" sz="4000" dirty="0" smtClean="0"/>
              <a:t>France has recently elected a new President.  What is his name?     </a:t>
            </a:r>
            <a:endParaRPr lang="en-GB" sz="40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686533" y="2067694"/>
            <a:ext cx="7000268" cy="180020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GB" dirty="0" smtClean="0"/>
              <a:t>Henri Macron</a:t>
            </a:r>
          </a:p>
          <a:p>
            <a:pPr marL="514350" indent="-514350">
              <a:buFont typeface="+mj-lt"/>
              <a:buAutoNum type="alphaUcPeriod"/>
            </a:pPr>
            <a:r>
              <a:rPr lang="en-GB" dirty="0" smtClean="0"/>
              <a:t>Emmanuel Macron</a:t>
            </a:r>
          </a:p>
          <a:p>
            <a:pPr marL="514350" indent="-514350">
              <a:buFont typeface="+mj-lt"/>
              <a:buAutoNum type="alphaUcPeriod"/>
            </a:pPr>
            <a:r>
              <a:rPr lang="en-GB" dirty="0" smtClean="0"/>
              <a:t>Pierre Macron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63500" y="-102394"/>
            <a:ext cx="304800" cy="228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3324" name="AutoShape 1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123826" y="-108345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15900" y="483518"/>
            <a:ext cx="8604572" cy="1512168"/>
          </a:xfrm>
        </p:spPr>
        <p:txBody>
          <a:bodyPr wrap="square" lIns="0" rIns="0" anchor="ctr">
            <a:normAutofit fontScale="90000"/>
          </a:bodyPr>
          <a:lstStyle/>
          <a:p>
            <a:pPr marL="1143000" indent="-1143000" algn="l"/>
            <a:r>
              <a:rPr lang="en-GB" sz="3600" dirty="0" smtClean="0"/>
              <a:t>       3</a:t>
            </a:r>
            <a:r>
              <a:rPr lang="en-GB" sz="4000" dirty="0" smtClean="0"/>
              <a:t>.  If you can see the 'Reichstag' from your</a:t>
            </a:r>
            <a:br>
              <a:rPr lang="en-GB" sz="4000" dirty="0" smtClean="0"/>
            </a:br>
            <a:r>
              <a:rPr lang="en-GB" sz="4000" dirty="0" smtClean="0"/>
              <a:t>hotel window, which German city are you in?     </a:t>
            </a:r>
            <a:endParaRPr lang="en-GB" sz="40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403647" y="2139702"/>
            <a:ext cx="7283153" cy="1944216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GB" dirty="0" smtClean="0"/>
              <a:t>Berlin</a:t>
            </a:r>
            <a:r>
              <a:rPr lang="en-GB" b="1" dirty="0" smtClean="0"/>
              <a:t>	</a:t>
            </a:r>
            <a:r>
              <a:rPr lang="en-GB" sz="2000" b="1" dirty="0" smtClean="0"/>
              <a:t>	</a:t>
            </a:r>
          </a:p>
          <a:p>
            <a:pPr marL="514350" indent="-514350">
              <a:buFont typeface="+mj-lt"/>
              <a:buAutoNum type="alphaUcPeriod"/>
            </a:pPr>
            <a:r>
              <a:rPr lang="en-GB" dirty="0" smtClean="0"/>
              <a:t>Munich</a:t>
            </a:r>
          </a:p>
          <a:p>
            <a:pPr marL="514350" indent="-514350">
              <a:buFont typeface="+mj-lt"/>
              <a:buAutoNum type="alphaUcPeriod"/>
            </a:pPr>
            <a:r>
              <a:rPr lang="en-GB" dirty="0" smtClean="0"/>
              <a:t>Frankfurt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204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63500" y="-102394"/>
            <a:ext cx="304800" cy="228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3324" name="AutoShape 1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123826" y="-108345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539552" y="555526"/>
            <a:ext cx="8604448" cy="1080120"/>
          </a:xfrm>
        </p:spPr>
        <p:txBody>
          <a:bodyPr>
            <a:normAutofit fontScale="90000"/>
          </a:bodyPr>
          <a:lstStyle/>
          <a:p>
            <a:pPr marL="1143000" indent="-1143000" algn="l"/>
            <a:r>
              <a:rPr lang="en-GB" sz="3600" dirty="0" smtClean="0"/>
              <a:t>  </a:t>
            </a:r>
            <a:r>
              <a:rPr lang="en-GB" sz="4000" dirty="0" smtClean="0"/>
              <a:t>4.  What is the national sport of Lithuania?</a:t>
            </a:r>
            <a:endParaRPr lang="en-GB" sz="40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403648" y="1707654"/>
            <a:ext cx="6624736" cy="2304256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GB" dirty="0" smtClean="0"/>
              <a:t>Golf</a:t>
            </a:r>
          </a:p>
          <a:p>
            <a:pPr marL="514350" indent="-514350">
              <a:buFont typeface="+mj-lt"/>
              <a:buAutoNum type="alphaUcPeriod"/>
            </a:pPr>
            <a:r>
              <a:rPr lang="en-GB" dirty="0" smtClean="0"/>
              <a:t>Basketball</a:t>
            </a:r>
          </a:p>
          <a:p>
            <a:pPr marL="514350" indent="-514350">
              <a:buFont typeface="+mj-lt"/>
              <a:buAutoNum type="alphaUcPeriod"/>
            </a:pPr>
            <a:r>
              <a:rPr lang="en-GB" dirty="0" smtClean="0"/>
              <a:t>Cricket</a:t>
            </a:r>
            <a:endParaRPr lang="en-GB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63500" y="-102394"/>
            <a:ext cx="304800" cy="228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3324" name="AutoShape 1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123826" y="-108345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68301" y="627534"/>
            <a:ext cx="8236148" cy="1188132"/>
          </a:xfrm>
        </p:spPr>
        <p:txBody>
          <a:bodyPr>
            <a:normAutofit fontScale="90000"/>
          </a:bodyPr>
          <a:lstStyle/>
          <a:p>
            <a:pPr marL="1143000" indent="-1143000" algn="l"/>
            <a:r>
              <a:rPr lang="en-GB" sz="4000" dirty="0" smtClean="0"/>
              <a:t>      5.  What currency is used in Denmark?</a:t>
            </a:r>
            <a:endParaRPr lang="en-GB" sz="40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691681" y="1923677"/>
            <a:ext cx="6995120" cy="2088233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GB" dirty="0" smtClean="0"/>
              <a:t>The Euro</a:t>
            </a:r>
          </a:p>
          <a:p>
            <a:pPr marL="514350" indent="-514350">
              <a:buFont typeface="+mj-lt"/>
              <a:buAutoNum type="alphaUcPeriod"/>
            </a:pPr>
            <a:r>
              <a:rPr lang="en-GB" dirty="0" smtClean="0"/>
              <a:t>The Dollar</a:t>
            </a:r>
          </a:p>
          <a:p>
            <a:pPr marL="514350" indent="-514350">
              <a:buFont typeface="+mj-lt"/>
              <a:buAutoNum type="alphaUcPeriod"/>
            </a:pPr>
            <a:r>
              <a:rPr lang="en-GB" dirty="0" smtClean="0"/>
              <a:t>The Krone</a:t>
            </a:r>
            <a:r>
              <a:rPr lang="en-GB" b="1" dirty="0" smtClean="0"/>
              <a:t>	</a:t>
            </a:r>
            <a:endParaRPr lang="en-GB" b="1" u="sng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63500" y="-102394"/>
            <a:ext cx="304800" cy="228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3324" name="AutoShape 1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123826" y="-108345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28626" y="699542"/>
            <a:ext cx="8229600" cy="1440160"/>
          </a:xfrm>
        </p:spPr>
        <p:txBody>
          <a:bodyPr>
            <a:normAutofit fontScale="90000"/>
          </a:bodyPr>
          <a:lstStyle/>
          <a:p>
            <a:pPr marL="1143000" indent="-1143000" algn="l"/>
            <a:r>
              <a:rPr lang="en-GB" sz="3600" dirty="0" smtClean="0"/>
              <a:t>       6.  </a:t>
            </a:r>
            <a:r>
              <a:rPr lang="en-GB" sz="4000" dirty="0" smtClean="0"/>
              <a:t>The artist Vincent Van Gogh has a</a:t>
            </a:r>
            <a:br>
              <a:rPr lang="en-GB" sz="4000" dirty="0" smtClean="0"/>
            </a:br>
            <a:r>
              <a:rPr lang="en-GB" sz="4000" dirty="0" smtClean="0"/>
              <a:t>museum named after him in which Dutch city?</a:t>
            </a:r>
            <a:endParaRPr lang="en-GB" sz="40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619671" y="2283718"/>
            <a:ext cx="7067129" cy="180020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GB" dirty="0" smtClean="0"/>
              <a:t>Rotterdam</a:t>
            </a:r>
          </a:p>
          <a:p>
            <a:pPr marL="514350" indent="-514350">
              <a:buFont typeface="+mj-lt"/>
              <a:buAutoNum type="alphaUcPeriod"/>
            </a:pPr>
            <a:r>
              <a:rPr lang="en-GB" dirty="0" smtClean="0"/>
              <a:t>Amsterdam</a:t>
            </a:r>
            <a:r>
              <a:rPr lang="en-GB" b="1" dirty="0"/>
              <a:t>	</a:t>
            </a:r>
            <a:r>
              <a:rPr lang="en-GB" b="1" dirty="0" smtClean="0"/>
              <a:t>	</a:t>
            </a:r>
          </a:p>
          <a:p>
            <a:pPr marL="514350" indent="-514350">
              <a:buFont typeface="+mj-lt"/>
              <a:buAutoNum type="alphaUcPeriod"/>
            </a:pPr>
            <a:r>
              <a:rPr lang="en-GB" dirty="0" smtClean="0"/>
              <a:t>The Hague</a:t>
            </a:r>
            <a:endParaRPr lang="en-GB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63500" y="-102394"/>
            <a:ext cx="304800" cy="228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3324" name="AutoShape 1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123826" y="-108345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28624" y="483518"/>
            <a:ext cx="8391847" cy="1368152"/>
          </a:xfrm>
        </p:spPr>
        <p:txBody>
          <a:bodyPr>
            <a:normAutofit fontScale="90000"/>
          </a:bodyPr>
          <a:lstStyle/>
          <a:p>
            <a:pPr marL="1143000" indent="-1143000" algn="l"/>
            <a:r>
              <a:rPr lang="en-GB" sz="3600" dirty="0" smtClean="0"/>
              <a:t>     7.    </a:t>
            </a:r>
            <a:r>
              <a:rPr lang="en-GB" sz="4000" dirty="0" smtClean="0"/>
              <a:t>What day was proclaimed 'European Day of Languages' by the Council of Europe?</a:t>
            </a:r>
            <a:endParaRPr lang="en-GB" sz="40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259631" y="2214932"/>
            <a:ext cx="7427169" cy="1922992"/>
          </a:xfrm>
        </p:spPr>
        <p:txBody>
          <a:bodyPr>
            <a:noAutofit/>
          </a:bodyPr>
          <a:lstStyle/>
          <a:p>
            <a:pPr marL="914400" lvl="1" indent="-514350">
              <a:buFont typeface="+mj-lt"/>
              <a:buAutoNum type="alphaUcPeriod"/>
            </a:pPr>
            <a:r>
              <a:rPr lang="en-GB" sz="3200" dirty="0" smtClean="0"/>
              <a:t>23</a:t>
            </a:r>
            <a:r>
              <a:rPr lang="en-GB" sz="3200" baseline="30000" dirty="0" smtClean="0"/>
              <a:t>rd</a:t>
            </a:r>
            <a:r>
              <a:rPr lang="en-GB" sz="3200" dirty="0" smtClean="0"/>
              <a:t> September</a:t>
            </a:r>
          </a:p>
          <a:p>
            <a:pPr marL="914400" lvl="1" indent="-514350">
              <a:buFont typeface="+mj-lt"/>
              <a:buAutoNum type="alphaUcPeriod"/>
            </a:pPr>
            <a:r>
              <a:rPr lang="en-GB" sz="3200" dirty="0" smtClean="0"/>
              <a:t>26</a:t>
            </a:r>
            <a:r>
              <a:rPr lang="en-GB" sz="3200" baseline="30000" dirty="0" smtClean="0"/>
              <a:t>th</a:t>
            </a:r>
            <a:r>
              <a:rPr lang="en-GB" sz="3200" dirty="0" smtClean="0"/>
              <a:t> September</a:t>
            </a:r>
          </a:p>
          <a:p>
            <a:pPr marL="914400" lvl="1" indent="-514350">
              <a:buFont typeface="+mj-lt"/>
              <a:buAutoNum type="alphaUcPeriod"/>
            </a:pPr>
            <a:r>
              <a:rPr lang="en-GB" sz="3200" dirty="0" smtClean="0"/>
              <a:t>29</a:t>
            </a:r>
            <a:r>
              <a:rPr lang="en-GB" sz="3200" baseline="30000" dirty="0" smtClean="0"/>
              <a:t>th</a:t>
            </a:r>
            <a:r>
              <a:rPr lang="en-GB" sz="3200" dirty="0" smtClean="0"/>
              <a:t> September</a:t>
            </a:r>
            <a:endParaRPr lang="en-GB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7140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63500" y="-102394"/>
            <a:ext cx="304800" cy="228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3324" name="AutoShape 1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123826" y="-108345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28626" y="555526"/>
            <a:ext cx="8229600" cy="1440160"/>
          </a:xfrm>
        </p:spPr>
        <p:txBody>
          <a:bodyPr>
            <a:normAutofit/>
          </a:bodyPr>
          <a:lstStyle/>
          <a:p>
            <a:pPr marL="1143000" indent="-1143000" algn="l"/>
            <a:r>
              <a:rPr lang="en-GB" sz="3600" dirty="0" smtClean="0"/>
              <a:t>     8.  What is the name of the National Parliament of Ireland?</a:t>
            </a:r>
            <a:endParaRPr lang="en-GB" sz="36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619671" y="2067694"/>
            <a:ext cx="7067129" cy="207023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GB" dirty="0" smtClean="0"/>
              <a:t>The Taoiseach</a:t>
            </a:r>
          </a:p>
          <a:p>
            <a:pPr marL="514350" indent="-514350">
              <a:buFont typeface="+mj-lt"/>
              <a:buAutoNum type="alphaUcPeriod"/>
            </a:pPr>
            <a:r>
              <a:rPr lang="en-GB" dirty="0" smtClean="0"/>
              <a:t>The Liffey</a:t>
            </a:r>
          </a:p>
          <a:p>
            <a:pPr marL="514350" indent="-514350">
              <a:buFont typeface="+mj-lt"/>
              <a:buAutoNum type="alphaUcPeriod"/>
            </a:pPr>
            <a:r>
              <a:rPr lang="en-GB" dirty="0" smtClean="0"/>
              <a:t>The </a:t>
            </a:r>
            <a:r>
              <a:rPr lang="en-GB" dirty="0" err="1" smtClean="0"/>
              <a:t>Oireachtas</a:t>
            </a:r>
            <a:r>
              <a:rPr lang="en-GB" dirty="0" smtClean="0"/>
              <a:t>   </a:t>
            </a:r>
            <a:r>
              <a:rPr lang="en-GB" b="1" dirty="0" smtClean="0"/>
              <a:t>	</a:t>
            </a:r>
            <a:endParaRPr lang="en-GB" sz="20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235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63500" y="-102394"/>
            <a:ext cx="304800" cy="228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3324" name="AutoShape 1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123826" y="-108345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6" name="Title 15"/>
          <p:cNvSpPr>
            <a:spLocks noGrp="1"/>
          </p:cNvSpPr>
          <p:nvPr>
            <p:ph type="ctrTitle"/>
          </p:nvPr>
        </p:nvSpPr>
        <p:spPr>
          <a:xfrm>
            <a:off x="573832" y="699542"/>
            <a:ext cx="7772400" cy="1134126"/>
          </a:xfrm>
        </p:spPr>
        <p:txBody>
          <a:bodyPr>
            <a:normAutofit/>
          </a:bodyPr>
          <a:lstStyle/>
          <a:p>
            <a:r>
              <a:rPr lang="en-GB" sz="6600" b="1" dirty="0" smtClean="0"/>
              <a:t>Round 4</a:t>
            </a:r>
            <a:endParaRPr lang="en-GB" sz="6600" b="1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1259632" y="2139702"/>
            <a:ext cx="6400800" cy="972108"/>
          </a:xfrm>
        </p:spPr>
        <p:txBody>
          <a:bodyPr>
            <a:noAutofit/>
          </a:bodyPr>
          <a:lstStyle/>
          <a:p>
            <a:r>
              <a:rPr lang="en-GB" sz="6600" b="1" dirty="0" smtClean="0">
                <a:solidFill>
                  <a:srgbClr val="A50021"/>
                </a:solidFill>
              </a:rPr>
              <a:t>Food and Drink</a:t>
            </a:r>
            <a:endParaRPr lang="en-GB" sz="6600" b="1" dirty="0">
              <a:solidFill>
                <a:srgbClr val="A50021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63500" y="-102394"/>
            <a:ext cx="304800" cy="228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3324" name="AutoShape 1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123826" y="-108345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68300" y="627534"/>
            <a:ext cx="8775700" cy="1152128"/>
          </a:xfrm>
        </p:spPr>
        <p:txBody>
          <a:bodyPr>
            <a:normAutofit fontScale="90000"/>
          </a:bodyPr>
          <a:lstStyle/>
          <a:p>
            <a:pPr marL="1143000" indent="-1143000" algn="l"/>
            <a:r>
              <a:rPr lang="en-GB" sz="3800" dirty="0" smtClean="0"/>
              <a:t>      1.</a:t>
            </a:r>
            <a:r>
              <a:rPr lang="en-GB" sz="4000" dirty="0" smtClean="0"/>
              <a:t>  In which EU member state would you find the Black Forest?</a:t>
            </a:r>
            <a:endParaRPr lang="en-GB" sz="40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475658" y="1995686"/>
            <a:ext cx="7283152" cy="1656184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GB" dirty="0" smtClean="0"/>
              <a:t>Romania</a:t>
            </a:r>
          </a:p>
          <a:p>
            <a:pPr marL="514350" indent="-514350">
              <a:buFont typeface="+mj-lt"/>
              <a:buAutoNum type="alphaUcPeriod"/>
            </a:pPr>
            <a:r>
              <a:rPr lang="en-GB" dirty="0" smtClean="0"/>
              <a:t>Poland</a:t>
            </a:r>
          </a:p>
          <a:p>
            <a:pPr marL="514350" indent="-514350">
              <a:buFont typeface="+mj-lt"/>
              <a:buAutoNum type="alphaUcPeriod"/>
            </a:pPr>
            <a:r>
              <a:rPr lang="en-GB" dirty="0" smtClean="0"/>
              <a:t>Germany</a:t>
            </a:r>
            <a:endParaRPr lang="en-GB" sz="24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63500" y="-102394"/>
            <a:ext cx="304800" cy="228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3324" name="AutoShape 1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123826" y="-108345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28626" y="699542"/>
            <a:ext cx="8229600" cy="1008112"/>
          </a:xfrm>
        </p:spPr>
        <p:txBody>
          <a:bodyPr>
            <a:normAutofit fontScale="90000"/>
          </a:bodyPr>
          <a:lstStyle/>
          <a:p>
            <a:pPr marL="1143000" indent="-1143000" algn="l"/>
            <a:r>
              <a:rPr lang="en-GB" sz="3600" dirty="0" smtClean="0"/>
              <a:t>      </a:t>
            </a:r>
            <a:r>
              <a:rPr lang="en-GB" sz="4000" dirty="0" smtClean="0"/>
              <a:t>1.  From which EU member state does this dish originate? </a:t>
            </a:r>
            <a:endParaRPr lang="en-GB" sz="40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709936" y="1923678"/>
            <a:ext cx="6750497" cy="2376264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742950" indent="-742950">
              <a:buFont typeface="+mj-lt"/>
              <a:buAutoNum type="alphaUcPeriod"/>
            </a:pPr>
            <a:r>
              <a:rPr lang="en-GB" dirty="0" smtClean="0"/>
              <a:t>France</a:t>
            </a:r>
            <a:r>
              <a:rPr lang="en-GB" b="1" dirty="0" smtClean="0"/>
              <a:t>  </a:t>
            </a:r>
            <a:endParaRPr lang="en-GB" b="1" u="sng" dirty="0" smtClean="0"/>
          </a:p>
          <a:p>
            <a:pPr marL="742950" indent="-742950">
              <a:buFont typeface="+mj-lt"/>
              <a:buAutoNum type="alphaUcPeriod"/>
            </a:pPr>
            <a:r>
              <a:rPr lang="en-GB" dirty="0" smtClean="0"/>
              <a:t>Spain           </a:t>
            </a:r>
          </a:p>
          <a:p>
            <a:pPr marL="742950" indent="-742950">
              <a:buFont typeface="+mj-lt"/>
              <a:buAutoNum type="alphaUcPeriod"/>
            </a:pPr>
            <a:r>
              <a:rPr lang="en-GB" dirty="0" smtClean="0"/>
              <a:t>Belgium</a:t>
            </a:r>
          </a:p>
          <a:p>
            <a:pPr marL="0" indent="0">
              <a:buNone/>
            </a:pPr>
            <a:r>
              <a:rPr lang="en-GB" b="1" dirty="0" smtClean="0"/>
              <a:t> 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3" y="2201471"/>
            <a:ext cx="4182933" cy="190079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63500" y="-102394"/>
            <a:ext cx="304800" cy="228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3324" name="AutoShape 1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123826" y="-108345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465516"/>
            <a:ext cx="8229600" cy="1134126"/>
          </a:xfrm>
        </p:spPr>
        <p:txBody>
          <a:bodyPr>
            <a:normAutofit/>
          </a:bodyPr>
          <a:lstStyle/>
          <a:p>
            <a:pPr marL="1143000" indent="-1143000" algn="l"/>
            <a:r>
              <a:rPr lang="en-GB" sz="4000" dirty="0" smtClean="0"/>
              <a:t>   </a:t>
            </a:r>
            <a:r>
              <a:rPr lang="en-GB" sz="3600" dirty="0" smtClean="0"/>
              <a:t>2.  Where does this dish originate from? </a:t>
            </a:r>
            <a:endParaRPr lang="en-GB" sz="36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403649" y="1707657"/>
            <a:ext cx="7283152" cy="2520281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GB" dirty="0" smtClean="0"/>
              <a:t>Portugal</a:t>
            </a:r>
          </a:p>
          <a:p>
            <a:pPr marL="514350" indent="-514350">
              <a:buFont typeface="+mj-lt"/>
              <a:buAutoNum type="alphaUcPeriod"/>
            </a:pPr>
            <a:r>
              <a:rPr lang="en-GB" dirty="0" smtClean="0"/>
              <a:t>Spain</a:t>
            </a:r>
          </a:p>
          <a:p>
            <a:pPr marL="514350" indent="-514350">
              <a:buFont typeface="+mj-lt"/>
              <a:buAutoNum type="alphaUcPeriod"/>
            </a:pPr>
            <a:r>
              <a:rPr lang="en-GB" dirty="0" smtClean="0"/>
              <a:t>Italy</a:t>
            </a:r>
            <a:r>
              <a:rPr lang="en-GB" b="1" dirty="0"/>
              <a:t> </a:t>
            </a:r>
            <a:r>
              <a:rPr lang="en-GB" b="1" dirty="0" smtClean="0"/>
              <a:t>  	</a:t>
            </a:r>
            <a:endParaRPr lang="en-GB" sz="20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631305"/>
            <a:ext cx="2520281" cy="261437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63500" y="-102394"/>
            <a:ext cx="304800" cy="228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3324" name="AutoShape 1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123826" y="-108345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79511" y="627534"/>
            <a:ext cx="8507289" cy="1188132"/>
          </a:xfrm>
        </p:spPr>
        <p:txBody>
          <a:bodyPr>
            <a:normAutofit fontScale="90000"/>
          </a:bodyPr>
          <a:lstStyle/>
          <a:p>
            <a:pPr marL="1143000" indent="-1143000" algn="l"/>
            <a:r>
              <a:rPr lang="en-GB" sz="3600" dirty="0" smtClean="0"/>
              <a:t>       3.  </a:t>
            </a:r>
            <a:r>
              <a:rPr lang="en-GB" sz="4000" dirty="0" smtClean="0"/>
              <a:t>In which EU member state might you find these? </a:t>
            </a:r>
            <a:endParaRPr lang="en-GB" sz="40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331640" y="1851671"/>
            <a:ext cx="7355161" cy="2432572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GB" dirty="0" smtClean="0"/>
              <a:t>Latvia              </a:t>
            </a:r>
          </a:p>
          <a:p>
            <a:pPr marL="514350" indent="-514350">
              <a:buFont typeface="+mj-lt"/>
              <a:buAutoNum type="alphaUcPeriod"/>
            </a:pPr>
            <a:r>
              <a:rPr lang="en-GB" dirty="0" smtClean="0"/>
              <a:t>Belgium</a:t>
            </a:r>
          </a:p>
          <a:p>
            <a:pPr marL="514350" indent="-514350">
              <a:buFont typeface="+mj-lt"/>
              <a:buAutoNum type="alphaUcPeriod"/>
            </a:pPr>
            <a:r>
              <a:rPr lang="en-GB" dirty="0" smtClean="0"/>
              <a:t>Luxembourg</a:t>
            </a:r>
          </a:p>
          <a:p>
            <a:pPr marL="0" indent="0">
              <a:buNone/>
            </a:pPr>
            <a:endParaRPr lang="en-GB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868724"/>
            <a:ext cx="2787774" cy="278777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63500" y="-102394"/>
            <a:ext cx="304800" cy="228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3324" name="AutoShape 1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123826" y="-108345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79511" y="735546"/>
            <a:ext cx="8507289" cy="864097"/>
          </a:xfrm>
        </p:spPr>
        <p:txBody>
          <a:bodyPr>
            <a:normAutofit fontScale="90000"/>
          </a:bodyPr>
          <a:lstStyle/>
          <a:p>
            <a:pPr marL="1143000" indent="-1143000" algn="l"/>
            <a:r>
              <a:rPr lang="en-GB" sz="4000" dirty="0" smtClean="0"/>
              <a:t>      4.  In which country is this dish very popular?</a:t>
            </a:r>
            <a:endParaRPr lang="en-GB" sz="40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475656" y="1851670"/>
            <a:ext cx="7211145" cy="2520281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GB" dirty="0" smtClean="0"/>
              <a:t>England</a:t>
            </a:r>
          </a:p>
          <a:p>
            <a:pPr marL="514350" indent="-514350">
              <a:buFont typeface="+mj-lt"/>
              <a:buAutoNum type="alphaUcPeriod"/>
            </a:pPr>
            <a:r>
              <a:rPr lang="en-GB" dirty="0" smtClean="0"/>
              <a:t>Wales</a:t>
            </a:r>
          </a:p>
          <a:p>
            <a:pPr marL="514350" indent="-514350">
              <a:buFont typeface="+mj-lt"/>
              <a:buAutoNum type="alphaUcPeriod"/>
            </a:pPr>
            <a:r>
              <a:rPr lang="en-GB" dirty="0" smtClean="0"/>
              <a:t>Scotland</a:t>
            </a:r>
            <a:endParaRPr lang="en-GB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780561"/>
            <a:ext cx="3021453" cy="244737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63500" y="-102394"/>
            <a:ext cx="304800" cy="228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3324" name="AutoShape 1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123826" y="-108345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79511" y="519523"/>
            <a:ext cx="8507289" cy="1188132"/>
          </a:xfrm>
        </p:spPr>
        <p:txBody>
          <a:bodyPr>
            <a:normAutofit fontScale="90000"/>
          </a:bodyPr>
          <a:lstStyle/>
          <a:p>
            <a:pPr marL="1143000" indent="-1143000" algn="l"/>
            <a:r>
              <a:rPr lang="en-GB" sz="4000" dirty="0" smtClean="0"/>
              <a:t>      5.  From which EU member state did potatoes arrive in Ireland?</a:t>
            </a:r>
            <a:endParaRPr lang="en-GB" sz="40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403649" y="1851670"/>
            <a:ext cx="7283152" cy="2340263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GB" dirty="0" smtClean="0"/>
              <a:t>Poland</a:t>
            </a:r>
          </a:p>
          <a:p>
            <a:pPr marL="514350" indent="-514350">
              <a:buFont typeface="+mj-lt"/>
              <a:buAutoNum type="alphaUcPeriod"/>
            </a:pPr>
            <a:r>
              <a:rPr lang="en-GB" dirty="0" smtClean="0"/>
              <a:t>Spain</a:t>
            </a:r>
          </a:p>
          <a:p>
            <a:pPr marL="514350" indent="-514350">
              <a:buFont typeface="+mj-lt"/>
              <a:buAutoNum type="alphaUcPeriod"/>
            </a:pPr>
            <a:r>
              <a:rPr lang="en-GB" dirty="0" smtClean="0"/>
              <a:t>Portugal </a:t>
            </a:r>
          </a:p>
          <a:p>
            <a:pPr marL="0" indent="0">
              <a:lnSpc>
                <a:spcPct val="150000"/>
              </a:lnSpc>
              <a:buNone/>
            </a:pPr>
            <a:endParaRPr lang="en-GB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4" y="1958373"/>
            <a:ext cx="3133467" cy="208823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63500" y="-102394"/>
            <a:ext cx="304800" cy="228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3324" name="AutoShape 1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123826" y="-108345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79511" y="555526"/>
            <a:ext cx="8507289" cy="1008112"/>
          </a:xfrm>
        </p:spPr>
        <p:txBody>
          <a:bodyPr>
            <a:noAutofit/>
          </a:bodyPr>
          <a:lstStyle/>
          <a:p>
            <a:pPr marL="1143000" indent="-1143000" algn="l"/>
            <a:r>
              <a:rPr lang="en-GB" sz="3600" dirty="0" smtClean="0"/>
              <a:t>      6.  This cheese comes from which EU member state?</a:t>
            </a:r>
            <a:endParaRPr lang="en-GB" sz="36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490378" y="1995686"/>
            <a:ext cx="7211145" cy="2232248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GB" dirty="0" smtClean="0"/>
              <a:t>Portugal</a:t>
            </a:r>
          </a:p>
          <a:p>
            <a:pPr marL="514350" indent="-514350">
              <a:buFont typeface="+mj-lt"/>
              <a:buAutoNum type="alphaUcPeriod"/>
            </a:pPr>
            <a:r>
              <a:rPr lang="en-GB" dirty="0" smtClean="0"/>
              <a:t>France</a:t>
            </a:r>
          </a:p>
          <a:p>
            <a:pPr marL="514350" indent="-514350">
              <a:buFont typeface="+mj-lt"/>
              <a:buAutoNum type="alphaUcPeriod"/>
            </a:pPr>
            <a:r>
              <a:rPr lang="en-GB" dirty="0" smtClean="0"/>
              <a:t>Greece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74575" y="1881856"/>
            <a:ext cx="2689911" cy="184202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63500" y="-102394"/>
            <a:ext cx="304800" cy="228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3324" name="AutoShape 1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123826" y="-108345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79511" y="555526"/>
            <a:ext cx="8507289" cy="1105454"/>
          </a:xfrm>
        </p:spPr>
        <p:txBody>
          <a:bodyPr>
            <a:noAutofit/>
          </a:bodyPr>
          <a:lstStyle/>
          <a:p>
            <a:pPr marL="1143000" indent="-1143000" algn="l"/>
            <a:r>
              <a:rPr lang="en-GB" sz="3600" dirty="0" smtClean="0"/>
              <a:t>     7. 	In which EU member state would you find this popular dish?</a:t>
            </a:r>
            <a:endParaRPr lang="en-GB" sz="36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475656" y="1923678"/>
            <a:ext cx="7211145" cy="2448275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GB" dirty="0" smtClean="0"/>
              <a:t>Latvia</a:t>
            </a:r>
          </a:p>
          <a:p>
            <a:pPr marL="514350" indent="-514350">
              <a:buFont typeface="+mj-lt"/>
              <a:buAutoNum type="alphaUcPeriod"/>
            </a:pPr>
            <a:r>
              <a:rPr lang="en-GB" dirty="0" smtClean="0"/>
              <a:t>Germany</a:t>
            </a:r>
          </a:p>
          <a:p>
            <a:pPr marL="514350" indent="-514350">
              <a:buFont typeface="+mj-lt"/>
              <a:buAutoNum type="alphaUcPeriod"/>
            </a:pPr>
            <a:r>
              <a:rPr lang="en-GB" dirty="0" smtClean="0"/>
              <a:t>Italy</a:t>
            </a:r>
            <a:r>
              <a:rPr lang="en-GB" sz="1800" dirty="0" smtClean="0"/>
              <a:t>    </a:t>
            </a:r>
          </a:p>
          <a:p>
            <a:pPr marL="0" indent="0">
              <a:buNone/>
            </a:pPr>
            <a:r>
              <a:rPr lang="en-GB" sz="1800" b="1" dirty="0"/>
              <a:t>	</a:t>
            </a:r>
            <a:r>
              <a:rPr lang="en-GB" sz="1800" b="1" dirty="0" smtClean="0"/>
              <a:t>	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989264"/>
            <a:ext cx="2448272" cy="160667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4291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63500" y="-102394"/>
            <a:ext cx="304800" cy="228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3324" name="AutoShape 1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123826" y="-108345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79511" y="483518"/>
            <a:ext cx="8507289" cy="1368152"/>
          </a:xfrm>
        </p:spPr>
        <p:txBody>
          <a:bodyPr>
            <a:normAutofit/>
          </a:bodyPr>
          <a:lstStyle/>
          <a:p>
            <a:pPr marL="1143000" indent="-1143000" algn="l"/>
            <a:r>
              <a:rPr lang="en-GB" sz="3600" dirty="0" smtClean="0"/>
              <a:t>     8.  This sweet drink served cold is popular in which EU member state?</a:t>
            </a:r>
            <a:endParaRPr lang="en-GB" sz="36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475656" y="1851670"/>
            <a:ext cx="7211145" cy="2520281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GB" dirty="0" smtClean="0"/>
              <a:t>France</a:t>
            </a:r>
          </a:p>
          <a:p>
            <a:pPr marL="514350" indent="-514350">
              <a:buFont typeface="+mj-lt"/>
              <a:buAutoNum type="alphaUcPeriod"/>
            </a:pPr>
            <a:r>
              <a:rPr lang="en-GB" dirty="0" smtClean="0"/>
              <a:t>United Kingdom</a:t>
            </a:r>
          </a:p>
          <a:p>
            <a:pPr marL="514350" indent="-514350">
              <a:buFont typeface="+mj-lt"/>
              <a:buAutoNum type="alphaUcPeriod"/>
            </a:pPr>
            <a:r>
              <a:rPr lang="en-GB" dirty="0" smtClean="0"/>
              <a:t>Spain</a:t>
            </a:r>
            <a:endParaRPr lang="en-GB" sz="1400" dirty="0" smtClean="0"/>
          </a:p>
          <a:p>
            <a:pPr marL="0" indent="0">
              <a:buNone/>
            </a:pPr>
            <a:endParaRPr lang="en-GB" sz="1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211710"/>
            <a:ext cx="2301729" cy="16035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2860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63500" y="-102394"/>
            <a:ext cx="304800" cy="228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3324" name="AutoShape 1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123826" y="-108345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6" name="Title 15"/>
          <p:cNvSpPr>
            <a:spLocks noGrp="1"/>
          </p:cNvSpPr>
          <p:nvPr>
            <p:ph type="ctrTitle"/>
          </p:nvPr>
        </p:nvSpPr>
        <p:spPr>
          <a:xfrm>
            <a:off x="573832" y="520318"/>
            <a:ext cx="7772400" cy="1102519"/>
          </a:xfrm>
        </p:spPr>
        <p:txBody>
          <a:bodyPr>
            <a:normAutofit/>
          </a:bodyPr>
          <a:lstStyle/>
          <a:p>
            <a:r>
              <a:rPr lang="en-GB" sz="6600" b="1" dirty="0" smtClean="0"/>
              <a:t>Round 5</a:t>
            </a:r>
            <a:endParaRPr lang="en-GB" sz="6600" b="1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1259632" y="2067694"/>
            <a:ext cx="6400800" cy="1404156"/>
          </a:xfrm>
        </p:spPr>
        <p:txBody>
          <a:bodyPr>
            <a:noAutofit/>
          </a:bodyPr>
          <a:lstStyle/>
          <a:p>
            <a:r>
              <a:rPr lang="en-GB" sz="6600" b="1" dirty="0" smtClean="0">
                <a:solidFill>
                  <a:srgbClr val="A50021"/>
                </a:solidFill>
              </a:rPr>
              <a:t>Languages</a:t>
            </a:r>
            <a:endParaRPr lang="en-GB" sz="6600" b="1" dirty="0">
              <a:solidFill>
                <a:srgbClr val="A50021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63500" y="-102394"/>
            <a:ext cx="304800" cy="228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3324" name="AutoShape 1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123826" y="-108345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4736" y="555527"/>
            <a:ext cx="8507289" cy="1350150"/>
          </a:xfrm>
        </p:spPr>
        <p:txBody>
          <a:bodyPr>
            <a:normAutofit/>
          </a:bodyPr>
          <a:lstStyle/>
          <a:p>
            <a:pPr marL="1143000" indent="-1143000" algn="l"/>
            <a:r>
              <a:rPr lang="en-GB" sz="3600" dirty="0" smtClean="0"/>
              <a:t>      1.  How many </a:t>
            </a:r>
            <a:r>
              <a:rPr lang="en-GB" sz="3600" b="1" dirty="0" smtClean="0"/>
              <a:t>official</a:t>
            </a:r>
            <a:r>
              <a:rPr lang="en-GB" sz="3600" dirty="0" smtClean="0"/>
              <a:t> languages does the EU have?</a:t>
            </a:r>
            <a:endParaRPr lang="en-GB" sz="36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403649" y="1995688"/>
            <a:ext cx="7283152" cy="1926215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GB" dirty="0" smtClean="0"/>
              <a:t>23</a:t>
            </a:r>
            <a:endParaRPr lang="en-GB" i="1" dirty="0" smtClean="0"/>
          </a:p>
          <a:p>
            <a:pPr marL="514350" indent="-514350">
              <a:buFont typeface="+mj-lt"/>
              <a:buAutoNum type="alphaUcPeriod"/>
            </a:pPr>
            <a:r>
              <a:rPr lang="en-GB" dirty="0" smtClean="0"/>
              <a:t>24</a:t>
            </a:r>
          </a:p>
          <a:p>
            <a:pPr marL="514350" indent="-514350">
              <a:buFont typeface="+mj-lt"/>
              <a:buAutoNum type="alphaUcPeriod"/>
            </a:pPr>
            <a:r>
              <a:rPr lang="en-GB" dirty="0" smtClean="0"/>
              <a:t>25</a:t>
            </a:r>
            <a:endParaRPr lang="en-GB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63500" y="-102394"/>
            <a:ext cx="304800" cy="228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3324" name="AutoShape 1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123826" y="-108345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68300" y="555526"/>
            <a:ext cx="8229600" cy="1386154"/>
          </a:xfrm>
        </p:spPr>
        <p:txBody>
          <a:bodyPr>
            <a:normAutofit fontScale="90000"/>
          </a:bodyPr>
          <a:lstStyle/>
          <a:p>
            <a:pPr marL="1143000" indent="-1143000" algn="l"/>
            <a:r>
              <a:rPr lang="en-GB" sz="4000" dirty="0"/>
              <a:t> </a:t>
            </a:r>
            <a:r>
              <a:rPr lang="en-GB" sz="4000" dirty="0" smtClean="0"/>
              <a:t>    2.	Name the sea which lies between the east coast of Italy and Croatia?</a:t>
            </a:r>
            <a:endParaRPr lang="en-GB" sz="40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728456" y="2067694"/>
            <a:ext cx="7040809" cy="1728192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GB" dirty="0" smtClean="0"/>
              <a:t>The Mediterranean Sea</a:t>
            </a:r>
          </a:p>
          <a:p>
            <a:pPr marL="514350" indent="-514350">
              <a:buFont typeface="+mj-lt"/>
              <a:buAutoNum type="alphaUcPeriod"/>
            </a:pPr>
            <a:r>
              <a:rPr lang="en-GB" dirty="0" smtClean="0"/>
              <a:t>The Tyrrhenian Sea</a:t>
            </a:r>
          </a:p>
          <a:p>
            <a:pPr marL="514350" indent="-514350">
              <a:buFont typeface="+mj-lt"/>
              <a:buAutoNum type="alphaUcPeriod"/>
            </a:pPr>
            <a:r>
              <a:rPr lang="en-GB" dirty="0" smtClean="0"/>
              <a:t>The Adriatic Sea</a:t>
            </a:r>
            <a:endParaRPr lang="en-GB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63500" y="-102394"/>
            <a:ext cx="304800" cy="228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3324" name="AutoShape 1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123826" y="-108345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57230" y="699542"/>
            <a:ext cx="8507289" cy="1080120"/>
          </a:xfrm>
        </p:spPr>
        <p:txBody>
          <a:bodyPr>
            <a:normAutofit fontScale="90000"/>
          </a:bodyPr>
          <a:lstStyle/>
          <a:p>
            <a:pPr marL="1143000" indent="-1143000" algn="l"/>
            <a:r>
              <a:rPr lang="en-GB" sz="3600" dirty="0" smtClean="0"/>
              <a:t>      2.   </a:t>
            </a:r>
            <a:r>
              <a:rPr lang="en-GB" sz="4000" dirty="0" smtClean="0"/>
              <a:t>Which EU country is known as 'Suomi' in its own language?</a:t>
            </a:r>
            <a:endParaRPr lang="en-GB" sz="40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899592" y="1995686"/>
            <a:ext cx="7931225" cy="2261872"/>
          </a:xfrm>
        </p:spPr>
        <p:txBody>
          <a:bodyPr>
            <a:noAutofit/>
          </a:bodyPr>
          <a:lstStyle/>
          <a:p>
            <a:pPr marL="914400" lvl="1" indent="-514350">
              <a:buFont typeface="+mj-lt"/>
              <a:buAutoNum type="alphaUcPeriod"/>
            </a:pPr>
            <a:r>
              <a:rPr lang="en-GB" sz="3200" dirty="0" smtClean="0"/>
              <a:t>Sweden</a:t>
            </a:r>
          </a:p>
          <a:p>
            <a:pPr marL="914400" lvl="1" indent="-514350">
              <a:buFont typeface="+mj-lt"/>
              <a:buAutoNum type="alphaUcPeriod"/>
            </a:pPr>
            <a:r>
              <a:rPr lang="en-GB" sz="3200" dirty="0" smtClean="0"/>
              <a:t>Cyprus</a:t>
            </a:r>
          </a:p>
          <a:p>
            <a:pPr marL="914400" lvl="1" indent="-514350">
              <a:buFont typeface="+mj-lt"/>
              <a:buAutoNum type="alphaUcPeriod"/>
            </a:pPr>
            <a:r>
              <a:rPr lang="en-GB" sz="3200" dirty="0" smtClean="0"/>
              <a:t>Finland</a:t>
            </a:r>
            <a:endParaRPr lang="en-GB" sz="32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63500" y="-102394"/>
            <a:ext cx="304800" cy="228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3324" name="AutoShape 1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123826" y="-108345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15900" y="771550"/>
            <a:ext cx="8507289" cy="1008112"/>
          </a:xfrm>
        </p:spPr>
        <p:txBody>
          <a:bodyPr>
            <a:noAutofit/>
          </a:bodyPr>
          <a:lstStyle/>
          <a:p>
            <a:pPr marL="1143000" indent="-1143000" algn="l"/>
            <a:r>
              <a:rPr lang="en-GB" sz="3600" dirty="0" smtClean="0"/>
              <a:t>      3.  If you hurt your 'rodilla</a:t>
            </a:r>
            <a:r>
              <a:rPr lang="en-GB" sz="3600" dirty="0"/>
              <a:t>'</a:t>
            </a:r>
            <a:r>
              <a:rPr lang="en-GB" sz="3600" dirty="0" smtClean="0"/>
              <a:t> on holiday in Spain, what part of your body is sore?</a:t>
            </a:r>
            <a:endParaRPr lang="en-GB" sz="36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535373" y="2067694"/>
            <a:ext cx="7283152" cy="2160241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GB" dirty="0" smtClean="0"/>
              <a:t>Wrist</a:t>
            </a:r>
          </a:p>
          <a:p>
            <a:pPr marL="514350" indent="-514350">
              <a:buFont typeface="+mj-lt"/>
              <a:buAutoNum type="alphaUcPeriod"/>
            </a:pPr>
            <a:r>
              <a:rPr lang="en-GB" dirty="0" smtClean="0"/>
              <a:t>Shin</a:t>
            </a:r>
          </a:p>
          <a:p>
            <a:pPr marL="514350" indent="-514350">
              <a:buFont typeface="+mj-lt"/>
              <a:buAutoNum type="alphaUcPeriod"/>
            </a:pPr>
            <a:r>
              <a:rPr lang="en-GB" dirty="0" smtClean="0"/>
              <a:t>Knee</a:t>
            </a:r>
            <a:endParaRPr lang="en-GB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63500" y="-102394"/>
            <a:ext cx="304800" cy="228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3324" name="AutoShape 1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123826" y="-108345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79511" y="771551"/>
            <a:ext cx="8640961" cy="1008110"/>
          </a:xfrm>
        </p:spPr>
        <p:txBody>
          <a:bodyPr>
            <a:noAutofit/>
          </a:bodyPr>
          <a:lstStyle/>
          <a:p>
            <a:pPr marL="1143000" indent="-1143000" algn="l"/>
            <a:r>
              <a:rPr lang="en-GB" sz="3600" dirty="0" smtClean="0"/>
              <a:t>     4.  What are the official 'working languages‘ of the EU?</a:t>
            </a:r>
            <a:endParaRPr lang="en-GB" sz="36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475655" y="1995686"/>
            <a:ext cx="7067129" cy="2016224"/>
          </a:xfrm>
        </p:spPr>
        <p:txBody>
          <a:bodyPr>
            <a:noAutofit/>
          </a:bodyPr>
          <a:lstStyle/>
          <a:p>
            <a:pPr marL="514350" indent="-514350">
              <a:lnSpc>
                <a:spcPct val="120000"/>
              </a:lnSpc>
              <a:buFont typeface="+mj-lt"/>
              <a:buAutoNum type="alphaUcPeriod"/>
            </a:pPr>
            <a:r>
              <a:rPr lang="en-GB" dirty="0" smtClean="0"/>
              <a:t>French, English and Spanish</a:t>
            </a:r>
          </a:p>
          <a:p>
            <a:pPr marL="514350" indent="-514350">
              <a:lnSpc>
                <a:spcPct val="120000"/>
              </a:lnSpc>
              <a:buFont typeface="+mj-lt"/>
              <a:buAutoNum type="alphaUcPeriod"/>
            </a:pPr>
            <a:r>
              <a:rPr lang="en-GB" dirty="0" smtClean="0"/>
              <a:t>French, English and German</a:t>
            </a:r>
          </a:p>
          <a:p>
            <a:pPr marL="514350" indent="-514350">
              <a:lnSpc>
                <a:spcPct val="120000"/>
              </a:lnSpc>
              <a:buFont typeface="+mj-lt"/>
              <a:buAutoNum type="alphaUcPeriod"/>
            </a:pPr>
            <a:r>
              <a:rPr lang="en-GB" dirty="0" smtClean="0"/>
              <a:t>English, German and Spanish</a:t>
            </a:r>
            <a:endParaRPr lang="en-GB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63500" y="-102394"/>
            <a:ext cx="304800" cy="228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3324" name="AutoShape 1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123826" y="-108345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86140" y="465516"/>
            <a:ext cx="8507289" cy="1458162"/>
          </a:xfrm>
        </p:spPr>
        <p:txBody>
          <a:bodyPr>
            <a:normAutofit/>
          </a:bodyPr>
          <a:lstStyle/>
          <a:p>
            <a:pPr marL="1143000" indent="-1143000" algn="l"/>
            <a:r>
              <a:rPr lang="en-GB" sz="3600" dirty="0" smtClean="0"/>
              <a:t>    5.  What language would you speak if you lived in Riga?</a:t>
            </a:r>
            <a:endParaRPr lang="en-GB" sz="36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403649" y="2067694"/>
            <a:ext cx="7283152" cy="2124236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GB" dirty="0" smtClean="0"/>
              <a:t>Latvian</a:t>
            </a:r>
          </a:p>
          <a:p>
            <a:pPr marL="514350" indent="-514350">
              <a:buFont typeface="+mj-lt"/>
              <a:buAutoNum type="alphaUcPeriod"/>
            </a:pPr>
            <a:r>
              <a:rPr lang="en-GB" dirty="0" smtClean="0"/>
              <a:t>Estonian</a:t>
            </a:r>
          </a:p>
          <a:p>
            <a:pPr marL="514350" indent="-514350">
              <a:buFont typeface="+mj-lt"/>
              <a:buAutoNum type="alphaUcPeriod"/>
            </a:pPr>
            <a:r>
              <a:rPr lang="en-GB" dirty="0" smtClean="0"/>
              <a:t>Polish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42458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63500" y="-102394"/>
            <a:ext cx="304800" cy="228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3324" name="AutoShape 1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123826" y="-108345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33703" y="627534"/>
            <a:ext cx="8507289" cy="1296144"/>
          </a:xfrm>
        </p:spPr>
        <p:txBody>
          <a:bodyPr>
            <a:noAutofit/>
          </a:bodyPr>
          <a:lstStyle/>
          <a:p>
            <a:pPr marL="1143000" indent="-1143000" algn="l"/>
            <a:r>
              <a:rPr lang="en-GB" sz="3600" dirty="0" smtClean="0"/>
              <a:t>     6. 	The slogan 'parce que je le vaux bien' in France advertises what brand of products?</a:t>
            </a:r>
            <a:endParaRPr lang="en-GB" sz="36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331640" y="2283718"/>
            <a:ext cx="7344816" cy="2000524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GB" dirty="0" smtClean="0"/>
              <a:t>Sephora</a:t>
            </a:r>
          </a:p>
          <a:p>
            <a:pPr marL="514350" indent="-514350">
              <a:buFont typeface="+mj-lt"/>
              <a:buAutoNum type="alphaUcPeriod"/>
            </a:pPr>
            <a:r>
              <a:rPr lang="en-GB" dirty="0" smtClean="0"/>
              <a:t>L'Oréal</a:t>
            </a:r>
          </a:p>
          <a:p>
            <a:pPr marL="514350" indent="-514350">
              <a:buFont typeface="+mj-lt"/>
              <a:buAutoNum type="alphaUcPeriod"/>
            </a:pPr>
            <a:r>
              <a:rPr lang="en-GB" dirty="0" smtClean="0"/>
              <a:t>Rimmel</a:t>
            </a:r>
            <a:endParaRPr lang="en-GB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63500" y="-102394"/>
            <a:ext cx="304800" cy="228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3324" name="AutoShape 1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123826" y="-108345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33703" y="699542"/>
            <a:ext cx="8507289" cy="1224136"/>
          </a:xfrm>
        </p:spPr>
        <p:txBody>
          <a:bodyPr>
            <a:noAutofit/>
          </a:bodyPr>
          <a:lstStyle/>
          <a:p>
            <a:pPr marL="1143000" indent="-1143000" algn="l"/>
            <a:r>
              <a:rPr lang="en-GB" sz="3600" dirty="0" smtClean="0"/>
              <a:t>     7. 	You see 'Baile  Átha Cliath' on a vehicle number plate. Which county in Ireland is the vehicle from?</a:t>
            </a:r>
            <a:endParaRPr lang="en-GB" sz="36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331640" y="2283718"/>
            <a:ext cx="7344816" cy="2000524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GB" dirty="0" smtClean="0"/>
              <a:t>Donegal</a:t>
            </a:r>
          </a:p>
          <a:p>
            <a:pPr marL="514350" indent="-514350">
              <a:buFont typeface="+mj-lt"/>
              <a:buAutoNum type="alphaUcPeriod"/>
            </a:pPr>
            <a:r>
              <a:rPr lang="en-GB" dirty="0" smtClean="0"/>
              <a:t>Dublin</a:t>
            </a:r>
          </a:p>
          <a:p>
            <a:pPr marL="514350" indent="-514350">
              <a:buFont typeface="+mj-lt"/>
              <a:buAutoNum type="alphaUcPeriod"/>
            </a:pPr>
            <a:r>
              <a:rPr lang="en-GB" dirty="0" smtClean="0"/>
              <a:t>Waterford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0141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63500" y="-102394"/>
            <a:ext cx="304800" cy="228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3324" name="AutoShape 1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123826" y="-108345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33703" y="627534"/>
            <a:ext cx="8507289" cy="1296144"/>
          </a:xfrm>
        </p:spPr>
        <p:txBody>
          <a:bodyPr>
            <a:noAutofit/>
          </a:bodyPr>
          <a:lstStyle/>
          <a:p>
            <a:pPr algn="l"/>
            <a:r>
              <a:rPr lang="en-GB" sz="3600" dirty="0" smtClean="0"/>
              <a:t>     	</a:t>
            </a:r>
            <a:r>
              <a:rPr lang="en-GB" sz="3600" dirty="0"/>
              <a:t>  </a:t>
            </a:r>
            <a:br>
              <a:rPr lang="en-GB" sz="3600" dirty="0"/>
            </a:br>
            <a:r>
              <a:rPr lang="en-GB" sz="3600" dirty="0"/>
              <a:t/>
            </a:r>
            <a:br>
              <a:rPr lang="en-GB" sz="3600" dirty="0"/>
            </a:br>
            <a:r>
              <a:rPr lang="en-GB" sz="3600" dirty="0" smtClean="0"/>
              <a:t>   8.  Which </a:t>
            </a:r>
            <a:r>
              <a:rPr lang="en-GB" sz="3600" dirty="0"/>
              <a:t>of these language groups is </a:t>
            </a:r>
            <a:r>
              <a:rPr lang="en-GB" sz="3600" dirty="0" smtClean="0"/>
              <a:t>		</a:t>
            </a:r>
            <a:r>
              <a:rPr lang="en-GB" sz="3600" b="1" dirty="0" smtClean="0"/>
              <a:t>not </a:t>
            </a:r>
            <a:r>
              <a:rPr lang="en-GB" sz="3600" dirty="0"/>
              <a:t>European?</a:t>
            </a:r>
            <a:br>
              <a:rPr lang="en-GB" sz="3600" dirty="0"/>
            </a:br>
            <a:r>
              <a:rPr lang="en-GB" sz="3600" dirty="0"/>
              <a:t/>
            </a:r>
            <a:br>
              <a:rPr lang="en-GB" sz="3600" dirty="0"/>
            </a:br>
            <a:endParaRPr lang="en-GB" sz="36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115617" y="2139702"/>
            <a:ext cx="7560841" cy="1872208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GB" dirty="0" smtClean="0"/>
              <a:t>Germanic</a:t>
            </a:r>
          </a:p>
          <a:p>
            <a:pPr marL="514350" indent="-514350">
              <a:buFont typeface="+mj-lt"/>
              <a:buAutoNum type="alphaUcPeriod"/>
            </a:pPr>
            <a:r>
              <a:rPr lang="en-GB" dirty="0" smtClean="0"/>
              <a:t>Semitic</a:t>
            </a:r>
          </a:p>
          <a:p>
            <a:pPr marL="514350" indent="-514350">
              <a:buFont typeface="+mj-lt"/>
              <a:buAutoNum type="alphaUcPeriod"/>
            </a:pPr>
            <a:r>
              <a:rPr lang="en-GB" dirty="0" smtClean="0"/>
              <a:t>Romance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2878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63500" y="-102394"/>
            <a:ext cx="304800" cy="228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3324" name="AutoShape 1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123826" y="-108345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6" name="Title 15"/>
          <p:cNvSpPr>
            <a:spLocks noGrp="1"/>
          </p:cNvSpPr>
          <p:nvPr>
            <p:ph type="ctrTitle"/>
          </p:nvPr>
        </p:nvSpPr>
        <p:spPr>
          <a:xfrm>
            <a:off x="683569" y="519523"/>
            <a:ext cx="7772400" cy="1102519"/>
          </a:xfrm>
        </p:spPr>
        <p:txBody>
          <a:bodyPr>
            <a:normAutofit/>
          </a:bodyPr>
          <a:lstStyle/>
          <a:p>
            <a:r>
              <a:rPr lang="en-GB" sz="6600" b="1" dirty="0" smtClean="0"/>
              <a:t>Round 6</a:t>
            </a:r>
            <a:endParaRPr lang="en-GB" sz="6600" b="1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1475657" y="1977684"/>
            <a:ext cx="6400800" cy="1404156"/>
          </a:xfrm>
        </p:spPr>
        <p:txBody>
          <a:bodyPr>
            <a:noAutofit/>
          </a:bodyPr>
          <a:lstStyle/>
          <a:p>
            <a:r>
              <a:rPr lang="en-GB" sz="6600" b="1" dirty="0" smtClean="0">
                <a:solidFill>
                  <a:srgbClr val="A50021"/>
                </a:solidFill>
              </a:rPr>
              <a:t>Faces and Places</a:t>
            </a:r>
            <a:endParaRPr lang="en-GB" sz="6600" b="1" dirty="0">
              <a:solidFill>
                <a:srgbClr val="A5002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7442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5526"/>
            <a:ext cx="8229600" cy="1008112"/>
          </a:xfrm>
        </p:spPr>
        <p:txBody>
          <a:bodyPr>
            <a:noAutofit/>
          </a:bodyPr>
          <a:lstStyle/>
          <a:p>
            <a:pPr algn="l"/>
            <a:r>
              <a:rPr lang="en-GB" sz="3600" dirty="0" smtClean="0"/>
              <a:t>  1.   In which European city would you find                             	this famous landmark?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1" y="1923677"/>
            <a:ext cx="7365504" cy="2190131"/>
          </a:xfrm>
        </p:spPr>
        <p:txBody>
          <a:bodyPr>
            <a:normAutofit/>
          </a:bodyPr>
          <a:lstStyle/>
          <a:p>
            <a:pPr marL="800100" lvl="2" indent="0">
              <a:buNone/>
            </a:pPr>
            <a:r>
              <a:rPr lang="en-GB" sz="3600" dirty="0" smtClean="0"/>
              <a:t>A</a:t>
            </a:r>
            <a:r>
              <a:rPr lang="en-GB" sz="3200" dirty="0" smtClean="0"/>
              <a:t>.    Paris</a:t>
            </a:r>
          </a:p>
          <a:p>
            <a:pPr marL="1543050" lvl="2" indent="-742950">
              <a:buAutoNum type="alphaUcPeriod" startAt="2"/>
            </a:pPr>
            <a:r>
              <a:rPr lang="en-GB" sz="3200" dirty="0" smtClean="0"/>
              <a:t>Berlin</a:t>
            </a:r>
            <a:endParaRPr lang="en-GB" sz="3200" dirty="0"/>
          </a:p>
          <a:p>
            <a:pPr marL="1543050" lvl="2" indent="-742950">
              <a:buAutoNum type="alphaUcPeriod" startAt="3"/>
            </a:pPr>
            <a:r>
              <a:rPr lang="en-GB" sz="3200" dirty="0" smtClean="0"/>
              <a:t>Madrid</a:t>
            </a:r>
          </a:p>
          <a:p>
            <a:pPr marL="800100" lvl="2" indent="0">
              <a:buNone/>
            </a:pPr>
            <a:r>
              <a:rPr lang="en-GB" sz="1800" b="1" dirty="0" smtClean="0"/>
              <a:t>					</a:t>
            </a:r>
            <a:endParaRPr lang="en-GB" sz="1800" dirty="0" smtClean="0"/>
          </a:p>
          <a:p>
            <a:pPr marL="800100" lvl="2" indent="0">
              <a:buNone/>
            </a:pPr>
            <a:endParaRPr lang="en-GB" sz="36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779662"/>
            <a:ext cx="3342018" cy="188126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4903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555526"/>
            <a:ext cx="8640960" cy="936103"/>
          </a:xfrm>
        </p:spPr>
        <p:txBody>
          <a:bodyPr>
            <a:normAutofit/>
          </a:bodyPr>
          <a:lstStyle/>
          <a:p>
            <a:r>
              <a:rPr lang="en-GB" sz="3600" dirty="0" smtClean="0"/>
              <a:t>2.  Who was this famous European artist?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779662"/>
            <a:ext cx="7653536" cy="2592290"/>
          </a:xfrm>
        </p:spPr>
        <p:txBody>
          <a:bodyPr>
            <a:normAutofit/>
          </a:bodyPr>
          <a:lstStyle/>
          <a:p>
            <a:pPr marL="914400" lvl="1" indent="-514350">
              <a:buAutoNum type="alphaUcPeriod"/>
            </a:pPr>
            <a:r>
              <a:rPr lang="en-GB" sz="3200" dirty="0" smtClean="0"/>
              <a:t>Rembrandt</a:t>
            </a:r>
          </a:p>
          <a:p>
            <a:pPr marL="914400" lvl="1" indent="-514350">
              <a:buAutoNum type="alphaUcPeriod"/>
            </a:pPr>
            <a:r>
              <a:rPr lang="en-GB" sz="3200" dirty="0" smtClean="0"/>
              <a:t>Vincent Van Gogh</a:t>
            </a:r>
          </a:p>
          <a:p>
            <a:pPr marL="914400" lvl="1" indent="-514350">
              <a:buAutoNum type="alphaUcPeriod"/>
            </a:pPr>
            <a:r>
              <a:rPr lang="en-GB" sz="3200" dirty="0" smtClean="0"/>
              <a:t>Salvador Dali</a:t>
            </a:r>
          </a:p>
          <a:p>
            <a:pPr marL="400050" lvl="1" indent="0">
              <a:buNone/>
            </a:pPr>
            <a:r>
              <a:rPr lang="en-GB" sz="1800" b="1" dirty="0" smtClean="0"/>
              <a:t>		</a:t>
            </a:r>
            <a:endParaRPr lang="en-GB" sz="1800" b="1" dirty="0"/>
          </a:p>
          <a:p>
            <a:pPr marL="400050" lvl="1" indent="0">
              <a:buNone/>
            </a:pPr>
            <a:endParaRPr lang="en-GB" sz="1800" b="1" u="sng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707654"/>
            <a:ext cx="1991394" cy="262994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05551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63500" y="-102394"/>
            <a:ext cx="304800" cy="228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3324" name="AutoShape 1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123826" y="-108345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28626" y="411511"/>
            <a:ext cx="8175822" cy="1368152"/>
          </a:xfrm>
        </p:spPr>
        <p:txBody>
          <a:bodyPr anchor="ctr">
            <a:normAutofit fontScale="90000"/>
          </a:bodyPr>
          <a:lstStyle/>
          <a:p>
            <a:pPr marL="1143000" indent="-1143000" algn="l"/>
            <a:r>
              <a:rPr lang="en-GB" sz="4000" dirty="0" smtClean="0"/>
              <a:t>    3. 	Vienna is the capital of Austria, but</a:t>
            </a:r>
            <a:br>
              <a:rPr lang="en-GB" sz="4000" dirty="0" smtClean="0"/>
            </a:br>
            <a:r>
              <a:rPr lang="en-GB" sz="4000" dirty="0" smtClean="0"/>
              <a:t>what is the country's second city?</a:t>
            </a:r>
            <a:endParaRPr lang="en-GB" sz="40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403649" y="1923679"/>
            <a:ext cx="7571184" cy="2088232"/>
          </a:xfrm>
        </p:spPr>
        <p:txBody>
          <a:bodyPr>
            <a:noAutofit/>
          </a:bodyPr>
          <a:lstStyle/>
          <a:p>
            <a:pPr marL="914400" lvl="1" indent="-514350">
              <a:buFont typeface="+mj-lt"/>
              <a:buAutoNum type="alphaUcPeriod"/>
            </a:pPr>
            <a:r>
              <a:rPr lang="en-GB" sz="3200" dirty="0" smtClean="0"/>
              <a:t>Graz</a:t>
            </a:r>
          </a:p>
          <a:p>
            <a:pPr marL="914400" lvl="1" indent="-514350">
              <a:buFont typeface="+mj-lt"/>
              <a:buAutoNum type="alphaUcPeriod"/>
            </a:pPr>
            <a:r>
              <a:rPr lang="en-GB" sz="3200" dirty="0" smtClean="0"/>
              <a:t>Linz</a:t>
            </a:r>
          </a:p>
          <a:p>
            <a:pPr marL="914400" lvl="1" indent="-514350">
              <a:buFont typeface="+mj-lt"/>
              <a:buAutoNum type="alphaUcPeriod"/>
            </a:pPr>
            <a:r>
              <a:rPr lang="en-GB" sz="3200" dirty="0" smtClean="0"/>
              <a:t>Salzburg</a:t>
            </a:r>
            <a:endParaRPr lang="en-GB" sz="32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1510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en-GB" sz="3600" dirty="0" smtClean="0"/>
              <a:t>  </a:t>
            </a:r>
            <a:br>
              <a:rPr lang="en-GB" sz="3600" dirty="0" smtClean="0"/>
            </a:br>
            <a:r>
              <a:rPr lang="en-GB" sz="3600" dirty="0" smtClean="0"/>
              <a:t>3.  </a:t>
            </a:r>
            <a:r>
              <a:rPr lang="en-GB" sz="4000" dirty="0" smtClean="0"/>
              <a:t>Who is this famous French footballer?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923678"/>
            <a:ext cx="8445625" cy="2043190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GB" dirty="0" smtClean="0"/>
              <a:t>	</a:t>
            </a:r>
            <a:r>
              <a:rPr lang="en-GB" sz="3600" dirty="0" smtClean="0"/>
              <a:t>A</a:t>
            </a:r>
            <a:r>
              <a:rPr lang="en-GB" sz="3500" dirty="0" smtClean="0"/>
              <a:t>.  Patrice Evra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sz="3500" dirty="0"/>
              <a:t>	</a:t>
            </a:r>
            <a:r>
              <a:rPr lang="en-GB" sz="3500" dirty="0" smtClean="0"/>
              <a:t>B.  Thierry Henry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sz="3500" dirty="0"/>
              <a:t>	</a:t>
            </a:r>
            <a:r>
              <a:rPr lang="en-GB" sz="3500" dirty="0" smtClean="0"/>
              <a:t>C.  Paul </a:t>
            </a:r>
            <a:r>
              <a:rPr lang="en-GB" sz="3500" dirty="0" err="1" smtClean="0"/>
              <a:t>Pogba</a:t>
            </a:r>
            <a:endParaRPr lang="en-GB" sz="3500" dirty="0" smtClean="0"/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GB" sz="2800" b="1" dirty="0"/>
              <a:t> </a:t>
            </a:r>
            <a:endParaRPr lang="en-GB" sz="2800" b="1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192" y="1608682"/>
            <a:ext cx="2558623" cy="211519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8459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699542"/>
            <a:ext cx="7200800" cy="792088"/>
          </a:xfrm>
        </p:spPr>
        <p:txBody>
          <a:bodyPr>
            <a:normAutofit/>
          </a:bodyPr>
          <a:lstStyle/>
          <a:p>
            <a:pPr algn="l"/>
            <a:r>
              <a:rPr lang="en-GB" sz="3600" dirty="0" smtClean="0"/>
              <a:t>4.  Who is this EU President?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841" y="1851671"/>
            <a:ext cx="8229600" cy="2088233"/>
          </a:xfrm>
        </p:spPr>
        <p:txBody>
          <a:bodyPr>
            <a:normAutofit fontScale="40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GB" dirty="0" smtClean="0"/>
              <a:t>	</a:t>
            </a:r>
            <a:r>
              <a:rPr lang="en-GB" sz="8600" dirty="0" smtClean="0"/>
              <a:t>A. Donald Tusk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sz="8600" dirty="0"/>
              <a:t>	</a:t>
            </a:r>
            <a:r>
              <a:rPr lang="en-GB" sz="8600" dirty="0" smtClean="0"/>
              <a:t>B</a:t>
            </a:r>
            <a:r>
              <a:rPr lang="en-GB" sz="8600" b="1" dirty="0" smtClean="0"/>
              <a:t>. </a:t>
            </a:r>
            <a:r>
              <a:rPr lang="en-GB" sz="8600" dirty="0" smtClean="0"/>
              <a:t>Jean-Claude Juncker 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sz="8600" dirty="0"/>
              <a:t>	</a:t>
            </a:r>
            <a:r>
              <a:rPr lang="en-GB" sz="8600" dirty="0" smtClean="0"/>
              <a:t>C. Antonio </a:t>
            </a:r>
            <a:r>
              <a:rPr lang="en-GB" sz="8600" dirty="0" err="1" smtClean="0"/>
              <a:t>Tajani</a:t>
            </a:r>
            <a:endParaRPr lang="en-GB" sz="8600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142" y="1779662"/>
            <a:ext cx="2160240" cy="21602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6048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573528"/>
            <a:ext cx="8712968" cy="1134126"/>
          </a:xfrm>
        </p:spPr>
        <p:txBody>
          <a:bodyPr>
            <a:noAutofit/>
          </a:bodyPr>
          <a:lstStyle/>
          <a:p>
            <a:pPr algn="l"/>
            <a:r>
              <a:rPr lang="en-GB" sz="3600" dirty="0" smtClean="0"/>
              <a:t>   5.  In which European city would you find 	 	this Parliament building?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067694"/>
            <a:ext cx="7077475" cy="20116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dirty="0" smtClean="0"/>
              <a:t>     A.	</a:t>
            </a:r>
            <a:r>
              <a:rPr lang="en-GB" sz="3500" dirty="0" smtClean="0"/>
              <a:t>Hamburg</a:t>
            </a:r>
          </a:p>
          <a:p>
            <a:pPr marL="0" indent="0">
              <a:buNone/>
            </a:pPr>
            <a:r>
              <a:rPr lang="en-GB" sz="3500" dirty="0" smtClean="0"/>
              <a:t>     B.	Edinburgh</a:t>
            </a:r>
          </a:p>
          <a:p>
            <a:pPr marL="0" indent="0">
              <a:buNone/>
            </a:pPr>
            <a:r>
              <a:rPr lang="en-GB" sz="3500" dirty="0" smtClean="0"/>
              <a:t>     C.	Lisbon</a:t>
            </a:r>
            <a:endParaRPr lang="en-GB" sz="35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694" y="2067694"/>
            <a:ext cx="2953767" cy="151216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0533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83518"/>
            <a:ext cx="8229600" cy="1080120"/>
          </a:xfrm>
        </p:spPr>
        <p:txBody>
          <a:bodyPr>
            <a:normAutofit fontScale="90000"/>
          </a:bodyPr>
          <a:lstStyle/>
          <a:p>
            <a:pPr algn="l"/>
            <a:r>
              <a:rPr lang="en-GB" sz="3600" dirty="0" smtClean="0"/>
              <a:t>  </a:t>
            </a:r>
            <a:r>
              <a:rPr lang="en-GB" sz="4000" dirty="0" smtClean="0"/>
              <a:t>6. 	In which Spanish city would you                                      	find this famous park?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851670"/>
            <a:ext cx="8157594" cy="25202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3600" dirty="0" smtClean="0"/>
              <a:t>	</a:t>
            </a:r>
            <a:r>
              <a:rPr lang="en-GB" dirty="0" smtClean="0"/>
              <a:t>A.   Madrid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smtClean="0"/>
              <a:t>B.   Barcelona</a:t>
            </a:r>
          </a:p>
          <a:p>
            <a:pPr marL="0" indent="0">
              <a:buNone/>
            </a:pPr>
            <a:r>
              <a:rPr lang="en-GB" b="1" dirty="0" smtClean="0"/>
              <a:t>	</a:t>
            </a:r>
            <a:r>
              <a:rPr lang="en-GB" dirty="0" smtClean="0"/>
              <a:t>C.   Seville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023556"/>
            <a:ext cx="3150266" cy="18443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3019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555526"/>
            <a:ext cx="8445624" cy="1008111"/>
          </a:xfrm>
        </p:spPr>
        <p:txBody>
          <a:bodyPr>
            <a:normAutofit fontScale="90000"/>
          </a:bodyPr>
          <a:lstStyle/>
          <a:p>
            <a:pPr algn="l"/>
            <a:r>
              <a:rPr lang="en-GB" sz="3600" dirty="0" smtClean="0"/>
              <a:t>  7.  </a:t>
            </a:r>
            <a:r>
              <a:rPr lang="en-GB" sz="4000" dirty="0" smtClean="0"/>
              <a:t>Who is this famous German composer</a:t>
            </a:r>
            <a:r>
              <a:rPr lang="en-GB" sz="3600" dirty="0" smtClean="0"/>
              <a:t>?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6512" y="1563638"/>
            <a:ext cx="8229600" cy="29523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3600" dirty="0" smtClean="0"/>
              <a:t>	 </a:t>
            </a:r>
            <a:r>
              <a:rPr lang="en-GB" dirty="0" smtClean="0"/>
              <a:t>A.</a:t>
            </a:r>
            <a:r>
              <a:rPr lang="en-GB" sz="3600" dirty="0" smtClean="0"/>
              <a:t>   </a:t>
            </a:r>
            <a:r>
              <a:rPr lang="en-GB" dirty="0" smtClean="0"/>
              <a:t>Ludwig Van Beethoven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smtClean="0"/>
              <a:t> B.   Johann Sebastian Bach </a:t>
            </a:r>
          </a:p>
          <a:p>
            <a:pPr marL="0" indent="0">
              <a:buNone/>
            </a:pPr>
            <a:r>
              <a:rPr lang="en-GB" b="1" dirty="0" smtClean="0"/>
              <a:t>	 </a:t>
            </a:r>
            <a:r>
              <a:rPr lang="en-GB" dirty="0" smtClean="0"/>
              <a:t>C.   Richard Wagner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851670"/>
            <a:ext cx="2143125" cy="21431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340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83518"/>
            <a:ext cx="8229600" cy="1080120"/>
          </a:xfrm>
        </p:spPr>
        <p:txBody>
          <a:bodyPr>
            <a:normAutofit/>
          </a:bodyPr>
          <a:lstStyle/>
          <a:p>
            <a:pPr algn="l"/>
            <a:r>
              <a:rPr lang="en-GB" sz="3600" dirty="0" smtClean="0"/>
              <a:t>  8.  Who is this well known Irish actor?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7" y="1635646"/>
            <a:ext cx="8507289" cy="26642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3600" dirty="0" smtClean="0"/>
              <a:t>	 </a:t>
            </a:r>
            <a:r>
              <a:rPr lang="en-GB" dirty="0" smtClean="0"/>
              <a:t>A.</a:t>
            </a:r>
            <a:r>
              <a:rPr lang="en-GB" sz="3600" dirty="0" smtClean="0"/>
              <a:t>   </a:t>
            </a:r>
            <a:r>
              <a:rPr lang="en-GB" dirty="0" smtClean="0"/>
              <a:t>Colin Morgan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smtClean="0"/>
              <a:t> B.   Colin Farrell</a:t>
            </a:r>
          </a:p>
          <a:p>
            <a:pPr marL="0" indent="0">
              <a:buNone/>
            </a:pPr>
            <a:r>
              <a:rPr lang="en-GB" b="1" dirty="0" smtClean="0"/>
              <a:t>	 </a:t>
            </a:r>
            <a:r>
              <a:rPr lang="en-GB" dirty="0" smtClean="0"/>
              <a:t>C.   Colin Firth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779662"/>
            <a:ext cx="2823966" cy="211797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6641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63500" y="-102394"/>
            <a:ext cx="304800" cy="228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3324" name="AutoShape 1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123826" y="-108345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33703" y="465516"/>
            <a:ext cx="8507289" cy="1242138"/>
          </a:xfrm>
        </p:spPr>
        <p:txBody>
          <a:bodyPr>
            <a:normAutofit/>
          </a:bodyPr>
          <a:lstStyle/>
          <a:p>
            <a:pPr marL="1143000" indent="-1143000"/>
            <a:endParaRPr lang="en-GB" sz="4000" b="1" u="sng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28629" y="2067695"/>
            <a:ext cx="7311726" cy="22165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3600" dirty="0" smtClean="0"/>
              <a:t>	</a:t>
            </a:r>
            <a:r>
              <a:rPr lang="en-GB" sz="3600" dirty="0"/>
              <a:t> </a:t>
            </a:r>
            <a:r>
              <a:rPr lang="en-GB" sz="3600" dirty="0" smtClean="0"/>
              <a:t>   </a:t>
            </a:r>
            <a:r>
              <a:rPr lang="en-GB" sz="4800" b="1" dirty="0" smtClean="0"/>
              <a:t>TIE BREAK QUESTIONS</a:t>
            </a:r>
            <a:endParaRPr lang="en-GB" sz="480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9875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63500" y="-102394"/>
            <a:ext cx="304800" cy="228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3324" name="AutoShape 1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123826" y="-108345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3826" y="267494"/>
            <a:ext cx="8048575" cy="1728192"/>
          </a:xfrm>
        </p:spPr>
        <p:txBody>
          <a:bodyPr>
            <a:normAutofit fontScale="90000"/>
          </a:bodyPr>
          <a:lstStyle/>
          <a:p>
            <a:pPr marL="1143000" indent="-1143000" algn="l"/>
            <a:r>
              <a:rPr lang="en-GB" sz="4000" dirty="0" smtClean="0"/>
              <a:t>           </a:t>
            </a:r>
            <a:br>
              <a:rPr lang="en-GB" sz="4000" dirty="0" smtClean="0"/>
            </a:br>
            <a:r>
              <a:rPr lang="en-GB" sz="4000" dirty="0" smtClean="0"/>
              <a:t>Which </a:t>
            </a:r>
            <a:r>
              <a:rPr lang="en-GB" sz="4000" dirty="0"/>
              <a:t>of the following EU countries </a:t>
            </a:r>
            <a:r>
              <a:rPr lang="en-GB" sz="4000" dirty="0" smtClean="0"/>
              <a:t>does NOT use </a:t>
            </a:r>
            <a:r>
              <a:rPr lang="en-GB" sz="4000" dirty="0"/>
              <a:t>the euro as </a:t>
            </a:r>
            <a:r>
              <a:rPr lang="en-GB" sz="4000" dirty="0" smtClean="0"/>
              <a:t>its </a:t>
            </a:r>
            <a:r>
              <a:rPr lang="en-GB" sz="4000" dirty="0"/>
              <a:t>official </a:t>
            </a:r>
            <a:r>
              <a:rPr lang="en-GB" sz="4000" dirty="0" smtClean="0"/>
              <a:t>currency?</a:t>
            </a:r>
            <a:r>
              <a:rPr lang="en-GB" sz="4000" dirty="0"/>
              <a:t/>
            </a:r>
            <a:br>
              <a:rPr lang="en-GB" sz="4000" dirty="0"/>
            </a:br>
            <a:r>
              <a:rPr lang="en-GB" sz="4000" dirty="0"/>
              <a:t>    </a:t>
            </a:r>
            <a:endParaRPr lang="en-GB" sz="4000" b="1" u="sng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331640" y="2211710"/>
            <a:ext cx="7344816" cy="16561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 smtClean="0"/>
              <a:t>A. </a:t>
            </a:r>
            <a:r>
              <a:rPr lang="en-GB" dirty="0"/>
              <a:t> </a:t>
            </a:r>
            <a:r>
              <a:rPr lang="en-GB" dirty="0" smtClean="0"/>
              <a:t>	Estonia</a:t>
            </a:r>
          </a:p>
          <a:p>
            <a:pPr marL="0" indent="0">
              <a:buNone/>
            </a:pPr>
            <a:r>
              <a:rPr lang="en-GB" dirty="0" smtClean="0"/>
              <a:t>B. 	Latvia</a:t>
            </a:r>
          </a:p>
          <a:p>
            <a:pPr marL="0" indent="0">
              <a:buNone/>
            </a:pPr>
            <a:r>
              <a:rPr lang="en-GB" dirty="0" smtClean="0"/>
              <a:t>C.  	Poland</a:t>
            </a:r>
            <a:r>
              <a:rPr lang="en-GB" dirty="0"/>
              <a:t>	</a:t>
            </a:r>
            <a:endParaRPr lang="en-GB" dirty="0" smtClean="0"/>
          </a:p>
          <a:p>
            <a:pPr marL="0" indent="0">
              <a:buNone/>
            </a:pPr>
            <a:r>
              <a:rPr lang="en-GB" sz="3600" dirty="0" smtClean="0"/>
              <a:t>	   </a:t>
            </a:r>
            <a:endParaRPr lang="en-GB" sz="3600" u="sng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36207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9522"/>
            <a:ext cx="8229600" cy="918102"/>
          </a:xfrm>
        </p:spPr>
        <p:txBody>
          <a:bodyPr>
            <a:normAutofit/>
          </a:bodyPr>
          <a:lstStyle/>
          <a:p>
            <a:r>
              <a:rPr lang="en-GB" sz="3600" dirty="0" smtClean="0"/>
              <a:t>What country does this flag belong to?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194" y="1779661"/>
            <a:ext cx="8229600" cy="2390003"/>
          </a:xfrm>
        </p:spPr>
        <p:txBody>
          <a:bodyPr>
            <a:normAutofit fontScale="47500" lnSpcReduction="20000"/>
          </a:bodyPr>
          <a:lstStyle/>
          <a:p>
            <a:pPr marL="1314450" lvl="2" indent="-514350">
              <a:lnSpc>
                <a:spcPct val="120000"/>
              </a:lnSpc>
              <a:buAutoNum type="alphaUcPeriod"/>
            </a:pPr>
            <a:r>
              <a:rPr lang="en-GB" sz="6700" dirty="0" smtClean="0"/>
              <a:t>Malta</a:t>
            </a:r>
          </a:p>
          <a:p>
            <a:pPr marL="1314450" lvl="2" indent="-514350">
              <a:lnSpc>
                <a:spcPct val="120000"/>
              </a:lnSpc>
              <a:buAutoNum type="alphaUcPeriod"/>
            </a:pPr>
            <a:r>
              <a:rPr lang="en-GB" sz="6700" dirty="0" smtClean="0"/>
              <a:t>Greece</a:t>
            </a:r>
          </a:p>
          <a:p>
            <a:pPr marL="1314450" lvl="2" indent="-514350">
              <a:lnSpc>
                <a:spcPct val="120000"/>
              </a:lnSpc>
              <a:buAutoNum type="alphaUcPeriod"/>
            </a:pPr>
            <a:r>
              <a:rPr lang="en-GB" sz="6700" dirty="0" smtClean="0"/>
              <a:t>Sweden</a:t>
            </a:r>
          </a:p>
          <a:p>
            <a:pPr marL="457200" lvl="1" indent="0">
              <a:buNone/>
            </a:pPr>
            <a:endParaRPr lang="en-GB" dirty="0"/>
          </a:p>
          <a:p>
            <a:pPr marL="857250" lvl="2" indent="0">
              <a:lnSpc>
                <a:spcPct val="150000"/>
              </a:lnSpc>
              <a:buNone/>
            </a:pPr>
            <a:r>
              <a:rPr lang="en-GB" sz="3200" dirty="0" smtClean="0"/>
              <a:t>		</a:t>
            </a:r>
            <a:endParaRPr lang="en-GB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520" y="1635646"/>
            <a:ext cx="3078203" cy="201622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3090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627534"/>
            <a:ext cx="8013576" cy="1008112"/>
          </a:xfrm>
        </p:spPr>
        <p:txBody>
          <a:bodyPr>
            <a:noAutofit/>
          </a:bodyPr>
          <a:lstStyle/>
          <a:p>
            <a:pPr algn="l"/>
            <a:r>
              <a:rPr lang="en-GB" sz="3600" dirty="0" smtClean="0"/>
              <a:t>Which two countries are the largest and</a:t>
            </a:r>
            <a:br>
              <a:rPr lang="en-GB" sz="3600" dirty="0" smtClean="0"/>
            </a:br>
            <a:r>
              <a:rPr lang="en-GB" sz="3600" dirty="0" smtClean="0"/>
              <a:t>the smallest within the EU?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779663"/>
            <a:ext cx="8686800" cy="2520280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GB" dirty="0" smtClean="0"/>
              <a:t>	A.</a:t>
            </a:r>
            <a:r>
              <a:rPr lang="en-GB" sz="3600" dirty="0" smtClean="0"/>
              <a:t>  </a:t>
            </a:r>
            <a:r>
              <a:rPr lang="en-GB" dirty="0" smtClean="0"/>
              <a:t>France and Malta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dirty="0"/>
              <a:t>	</a:t>
            </a:r>
            <a:r>
              <a:rPr lang="en-GB" dirty="0" smtClean="0"/>
              <a:t>B.  Germany and Luxembourg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dirty="0"/>
              <a:t>	</a:t>
            </a:r>
            <a:r>
              <a:rPr lang="en-GB" dirty="0" smtClean="0"/>
              <a:t>C.  France and Cyprus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8224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63500" y="-102394"/>
            <a:ext cx="304800" cy="228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3324" name="AutoShape 1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123826" y="-108345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627534"/>
            <a:ext cx="8229600" cy="1008112"/>
          </a:xfrm>
        </p:spPr>
        <p:txBody>
          <a:bodyPr>
            <a:noAutofit/>
          </a:bodyPr>
          <a:lstStyle/>
          <a:p>
            <a:pPr marL="1143000" indent="-1143000" algn="l"/>
            <a:r>
              <a:rPr lang="en-GB" sz="3400" dirty="0" smtClean="0"/>
              <a:t>      </a:t>
            </a:r>
            <a:r>
              <a:rPr lang="en-GB" sz="3600" dirty="0" smtClean="0"/>
              <a:t>4.  Liechtenstein is situated in the heart of Europe. What type of state is it?</a:t>
            </a:r>
            <a:endParaRPr lang="en-GB" sz="36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676656" y="1923678"/>
            <a:ext cx="7067129" cy="216024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GB" dirty="0" smtClean="0"/>
              <a:t>Kingdom</a:t>
            </a:r>
          </a:p>
          <a:p>
            <a:pPr marL="514350" indent="-514350">
              <a:buFont typeface="+mj-lt"/>
              <a:buAutoNum type="alphaUcPeriod"/>
            </a:pPr>
            <a:r>
              <a:rPr lang="en-GB" dirty="0" smtClean="0"/>
              <a:t>Principality</a:t>
            </a:r>
          </a:p>
          <a:p>
            <a:pPr marL="514350" indent="-514350">
              <a:buFont typeface="+mj-lt"/>
              <a:buAutoNum type="alphaUcPeriod"/>
            </a:pPr>
            <a:r>
              <a:rPr lang="en-GB" dirty="0" smtClean="0"/>
              <a:t>Republic</a:t>
            </a:r>
            <a:endParaRPr lang="en-GB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1540"/>
            <a:ext cx="8229600" cy="972109"/>
          </a:xfrm>
        </p:spPr>
        <p:txBody>
          <a:bodyPr>
            <a:normAutofit fontScale="90000"/>
          </a:bodyPr>
          <a:lstStyle/>
          <a:p>
            <a:pPr algn="l"/>
            <a:r>
              <a:rPr lang="en-GB" sz="4000" dirty="0" smtClean="0"/>
              <a:t>         In which year were Euro banknotes  	officially launched</a:t>
            </a:r>
            <a:r>
              <a:rPr lang="en-GB" dirty="0" smtClean="0"/>
              <a:t>?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3569" y="1923678"/>
            <a:ext cx="8013574" cy="2232251"/>
          </a:xfrm>
        </p:spPr>
        <p:txBody>
          <a:bodyPr>
            <a:noAutofit/>
          </a:bodyPr>
          <a:lstStyle/>
          <a:p>
            <a:pPr marL="1314450" lvl="2" indent="-514350">
              <a:buAutoNum type="alphaUcPeriod"/>
            </a:pPr>
            <a:r>
              <a:rPr lang="en-GB" sz="3200" dirty="0" smtClean="0"/>
              <a:t>1998</a:t>
            </a:r>
          </a:p>
          <a:p>
            <a:pPr marL="1314450" lvl="2" indent="-514350">
              <a:buAutoNum type="alphaUcPeriod"/>
            </a:pPr>
            <a:r>
              <a:rPr lang="en-GB" sz="3200" dirty="0" smtClean="0"/>
              <a:t>2002</a:t>
            </a:r>
          </a:p>
          <a:p>
            <a:pPr marL="1314450" lvl="2" indent="-514350">
              <a:buAutoNum type="alphaUcPeriod"/>
            </a:pPr>
            <a:r>
              <a:rPr lang="en-GB" sz="3200" dirty="0" smtClean="0"/>
              <a:t>2004</a:t>
            </a:r>
            <a:endParaRPr lang="en-GB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6110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63500" y="-102394"/>
            <a:ext cx="304800" cy="228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3324" name="AutoShape 1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123826" y="-108345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28626" y="681540"/>
            <a:ext cx="8229600" cy="1242138"/>
          </a:xfrm>
        </p:spPr>
        <p:txBody>
          <a:bodyPr>
            <a:normAutofit/>
          </a:bodyPr>
          <a:lstStyle/>
          <a:p>
            <a:pPr marL="1143000" indent="-1143000" algn="l"/>
            <a:r>
              <a:rPr lang="en-GB" sz="3600" dirty="0" smtClean="0"/>
              <a:t>      </a:t>
            </a:r>
            <a:r>
              <a:rPr lang="en-GB" sz="3400" dirty="0" smtClean="0"/>
              <a:t>5.  </a:t>
            </a:r>
            <a:r>
              <a:rPr lang="en-GB" sz="3600" dirty="0" smtClean="0"/>
              <a:t>The Hungarian capital, Budapest, is split into two parts by which river?</a:t>
            </a:r>
            <a:endParaRPr lang="en-GB" sz="36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709936" y="2139702"/>
            <a:ext cx="7042324" cy="2380746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GB" dirty="0" smtClean="0"/>
              <a:t>The Danube</a:t>
            </a:r>
          </a:p>
          <a:p>
            <a:pPr marL="514350" indent="-514350">
              <a:buFont typeface="+mj-lt"/>
              <a:buAutoNum type="alphaUcPeriod"/>
            </a:pPr>
            <a:r>
              <a:rPr lang="en-GB" dirty="0" smtClean="0"/>
              <a:t>The Rhine</a:t>
            </a:r>
            <a:endParaRPr lang="en-GB" dirty="0"/>
          </a:p>
          <a:p>
            <a:pPr marL="514350" indent="-514350">
              <a:buFont typeface="+mj-lt"/>
              <a:buAutoNum type="alphaUcPeriod"/>
            </a:pPr>
            <a:r>
              <a:rPr lang="en-GB" dirty="0" smtClean="0"/>
              <a:t>The Elbe</a:t>
            </a:r>
            <a:endParaRPr lang="en-GB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63500" y="-102394"/>
            <a:ext cx="304800" cy="228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3324" name="AutoShape 1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123826" y="-108345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82137" y="411510"/>
            <a:ext cx="7910963" cy="1368152"/>
          </a:xfrm>
        </p:spPr>
        <p:txBody>
          <a:bodyPr>
            <a:normAutofit fontScale="90000"/>
          </a:bodyPr>
          <a:lstStyle/>
          <a:p>
            <a:pPr marL="1143000" indent="-1143000" algn="l"/>
            <a:r>
              <a:rPr lang="en-GB" sz="3800" dirty="0" smtClean="0"/>
              <a:t>      6.  </a:t>
            </a:r>
            <a:r>
              <a:rPr lang="en-GB" sz="4000" dirty="0" smtClean="0"/>
              <a:t>What is the name of the high speed</a:t>
            </a:r>
            <a:br>
              <a:rPr lang="en-GB" sz="4000" dirty="0" smtClean="0"/>
            </a:br>
            <a:r>
              <a:rPr lang="en-GB" sz="4000" dirty="0" smtClean="0"/>
              <a:t>train service from London to Paris                   and beyond?  </a:t>
            </a:r>
            <a:endParaRPr lang="en-GB" sz="40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720063" y="2139702"/>
            <a:ext cx="6995120" cy="1872208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GB" sz="3400" dirty="0" smtClean="0"/>
              <a:t>Eurotrain</a:t>
            </a:r>
          </a:p>
          <a:p>
            <a:pPr marL="514350" indent="-514350">
              <a:buFont typeface="+mj-lt"/>
              <a:buAutoNum type="alphaUcPeriod"/>
            </a:pPr>
            <a:r>
              <a:rPr lang="en-GB" sz="3400" dirty="0" smtClean="0"/>
              <a:t>Eurospeed</a:t>
            </a:r>
          </a:p>
          <a:p>
            <a:pPr marL="514350" indent="-514350">
              <a:buFont typeface="+mj-lt"/>
              <a:buAutoNum type="alphaUcPeriod"/>
            </a:pPr>
            <a:r>
              <a:rPr lang="en-GB" sz="3400" dirty="0" smtClean="0"/>
              <a:t>Eurostar</a:t>
            </a:r>
            <a:endParaRPr lang="en-GB" sz="1800" b="1" u="sng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63500" y="-102394"/>
            <a:ext cx="304800" cy="228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3324" name="AutoShape 1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123826" y="-108345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28626" y="699542"/>
            <a:ext cx="8229600" cy="1368152"/>
          </a:xfrm>
        </p:spPr>
        <p:txBody>
          <a:bodyPr>
            <a:noAutofit/>
          </a:bodyPr>
          <a:lstStyle/>
          <a:p>
            <a:pPr marL="1143000" indent="-1143000" algn="l"/>
            <a:r>
              <a:rPr lang="en-GB" sz="3400" dirty="0" smtClean="0"/>
              <a:t>     7.   </a:t>
            </a:r>
            <a:r>
              <a:rPr lang="en-GB" sz="3600" dirty="0" smtClean="0"/>
              <a:t>Guadeloupe and Martinique, in the Caribbean, are overseas territories of which EU member </a:t>
            </a:r>
            <a:r>
              <a:rPr lang="en-GB" sz="3600" dirty="0"/>
              <a:t>s</a:t>
            </a:r>
            <a:r>
              <a:rPr lang="en-GB" sz="3600" dirty="0" smtClean="0"/>
              <a:t>tate?</a:t>
            </a:r>
            <a:endParaRPr lang="en-GB" sz="36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702523" y="2283718"/>
            <a:ext cx="7012661" cy="1962401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GB" dirty="0" smtClean="0"/>
              <a:t>Spain</a:t>
            </a:r>
          </a:p>
          <a:p>
            <a:pPr marL="514350" indent="-514350">
              <a:buFont typeface="+mj-lt"/>
              <a:buAutoNum type="alphaUcPeriod"/>
            </a:pPr>
            <a:r>
              <a:rPr lang="en-GB" dirty="0" smtClean="0"/>
              <a:t>France</a:t>
            </a:r>
          </a:p>
          <a:p>
            <a:pPr marL="514350" indent="-514350">
              <a:buFont typeface="+mj-lt"/>
              <a:buAutoNum type="alphaUcPeriod"/>
            </a:pPr>
            <a:r>
              <a:rPr lang="en-GB" dirty="0" smtClean="0"/>
              <a:t>United Kingdom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89705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UANDARYGAMESETTING" val="&lt;QuandaryGameSetting&gt;&lt;GameOptions&gt;&lt;skipWelcome&gt;False&lt;/skipWelcome&gt;&lt;option Version=&quot;1&quot;&gt;&lt;skipOptionScreen&gt;False&lt;/skipOptionScreen&gt;&lt;scoringOption&gt;0&lt;/scoringOption&gt;&lt;questionPerGame&gt;0&lt;/questionPerGame&gt;&lt;loopGame&gt;off&lt;/loopGame&gt;&lt;timeBetweenGames&gt;0&lt;/timeBetweenGames&gt;&lt;skipWelcomeMovie&gt;False&lt;/skipWelcomeMovie&gt;&lt;gameMode&gt;0&lt;/gameMode&gt;&lt;numTeams&gt;0&lt;/numTeams&gt;&lt;UseTeamsFromParticipantList&gt;True&lt;/UseTeamsFromParticipantList&gt;&lt;/option&gt;&lt;/GameOptions&gt;&lt;QuandaryTopicsStore /&gt;&lt;/QuandaryGameSetting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" val="15"/>
  <p:tag name="QUESTION" val="2"/>
  <p:tag name="TYPE" val="2"/>
  <p:tag name="ADVANCEDANSWER" val="&lt;AdvancedAnswer Type=&quot;Multiple&quot;&gt;&#10;  &lt;Ignore&gt;&#10;    &lt;ItemOrder&gt;false&lt;/ItemOrder&gt;&#10;    &lt;AdditionalWords&gt;false&lt;/AdditionalWords&gt;&#10;    &lt;Spacing&gt;false&lt;/Spacing&gt;&#10;    &lt;Caps&gt;false&lt;/Caps&gt;&#10;    &lt;Punctuation&gt;false&lt;/Punctuation&gt;&#10;    &lt;EndingS&gt;false&lt;/EndingS&gt;&#10;  &lt;/Ignore&gt;&#10;  &lt;Numeric&gt;&#10;    &lt;ConvertFractions&gt;false&lt;/ConvertFractions&gt;&#10;    &lt;RequirePrecision Enabled=&quot;false&quot;&gt;0&lt;/RequirePrecision&gt;&#10;  &lt;/Numeric&gt;&#10;  &lt;Misspellings Allowed=&quot;false&quot;&gt;0&lt;/Misspellings&gt;&#10;  &lt;Points&gt;&#10;    &lt;AddPoints Enabled=&quot;false&quot; Action=&quot;None&quot;&gt;0&lt;/AddPoints&gt;&#10;  &lt;/Points&gt;&#10;  &lt;AnswerData&gt;&#10;    &lt;Answer Points=&quot;1&quot; Flags=&quot;OR&quot;&gt;&lt;![CDATA[C]]&gt;&lt;/Answer&gt;&#10;  &lt;/AnswerData&gt;&#10;&lt;/AdvancedAnswer&gt;"/>
  <p:tag name="ANSWER" val="* C"/>
  <p:tag name="POINTS" val="1"/>
  <p:tag name="QUESTIONTEXT" val="&lt;QuestionTextInfo Enabled=&quot;false&quot;&gt;&#10;  &lt;QuestionText&gt;&lt;![CDATA[]]&gt;&lt;/QuestionText&gt;&#10;  &lt;AlternateText Enabled=&quot;false&quot;&gt;&#10;    &lt;Line&gt;&lt;![CDATA[Rome]]&gt;&lt;/Line&gt;&#10;    &lt;Line&gt;&lt;![CDATA[Bucharest]]&gt;&lt;/Line&gt;&#10;    &lt;Line&gt;&lt;![CDATA[Ljubljana]]&gt;&lt;/Line&gt;&#10;  &lt;/AlternateText&gt;&#10;&lt;/QuestionText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" val="15"/>
  <p:tag name="QUESTION" val="2"/>
  <p:tag name="TYPE" val="2"/>
  <p:tag name="ADVANCEDANSWER" val="&lt;AdvancedAnswer Type=&quot;Multiple&quot;&gt;&#10;  &lt;Ignore&gt;&#10;    &lt;ItemOrder&gt;false&lt;/ItemOrder&gt;&#10;    &lt;AdditionalWords&gt;false&lt;/AdditionalWords&gt;&#10;    &lt;Spacing&gt;false&lt;/Spacing&gt;&#10;    &lt;Caps&gt;false&lt;/Caps&gt;&#10;    &lt;Punctuation&gt;false&lt;/Punctuation&gt;&#10;    &lt;EndingS&gt;false&lt;/EndingS&gt;&#10;  &lt;/Ignore&gt;&#10;  &lt;Numeric&gt;&#10;    &lt;ConvertFractions&gt;false&lt;/ConvertFractions&gt;&#10;    &lt;RequirePrecision Enabled=&quot;false&quot;&gt;0&lt;/RequirePrecision&gt;&#10;  &lt;/Numeric&gt;&#10;  &lt;Misspellings Allowed=&quot;false&quot;&gt;0&lt;/Misspellings&gt;&#10;  &lt;Points&gt;&#10;    &lt;AddPoints Enabled=&quot;false&quot; Action=&quot;None&quot;&gt;0&lt;/AddPoints&gt;&#10;  &lt;/Points&gt;&#10;  &lt;AnswerData&gt;&#10;    &lt;Answer Points=&quot;1&quot; Flags=&quot;OR&quot;&gt;&lt;![CDATA[C]]&gt;&lt;/Answer&gt;&#10;  &lt;/AnswerData&gt;&#10;&lt;/AdvancedAnswer&gt;"/>
  <p:tag name="ANSWER" val="* C"/>
  <p:tag name="POINTS" val="1"/>
  <p:tag name="QUESTIONTEXT" val="&lt;QuestionTextInfo Enabled=&quot;false&quot;&gt;&#10;  &lt;QuestionText&gt;&lt;![CDATA[]]&gt;&lt;/QuestionText&gt;&#10;  &lt;AlternateText Enabled=&quot;false&quot;&gt;&#10;    &lt;Line&gt;&lt;![CDATA[Rome]]&gt;&lt;/Line&gt;&#10;    &lt;Line&gt;&lt;![CDATA[Bucharest]]&gt;&lt;/Line&gt;&#10;    &lt;Line&gt;&lt;![CDATA[Ljubljana]]&gt;&lt;/Line&gt;&#10;  &lt;/AlternateText&gt;&#10;&lt;/QuestionText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" val="15"/>
  <p:tag name="QUESTIONTEXT" val="&lt;QuestionTextInfo Enabled=&quot;false&quot;&gt;&#10;  &lt;QuestionText&gt;&lt;![CDATA[]]&gt;&lt;/QuestionText&gt;&#10;  &lt;AlternateText Enabled=&quot;false&quot;&gt;&#10;    &lt;Line&gt;&lt;![CDATA[]]&gt;&lt;/Line&gt;&#10;    &lt;Line&gt;&lt;![CDATA[B]]&gt;&lt;/Line&gt;&#10;    &lt;Line&gt;&lt;![CDATA[C]]&gt;&lt;/Line&gt;&#10;  &lt;/AlternateText&gt;&#10;&lt;/QuestionTextInfo&gt;"/>
  <p:tag name="QUESTION" val="2"/>
  <p:tag name="TYPE" val="2"/>
  <p:tag name="POINTS" val="0"/>
  <p:tag name="ANSWER" val="Non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" val="15"/>
  <p:tag name="QUESTIONTEXT" val="&lt;QuestionTextInfo Enabled=&quot;false&quot;&gt;&#10;  &lt;QuestionText&gt;&lt;![CDATA[]]&gt;&lt;/QuestionText&gt;&#10;  &lt;AlternateText Enabled=&quot;false&quot;&gt;&#10;    &lt;Line&gt;&lt;![CDATA[]]&gt;&lt;/Line&gt;&#10;    &lt;Line&gt;&lt;![CDATA[B]]&gt;&lt;/Line&gt;&#10;    &lt;Line&gt;&lt;![CDATA[C]]&gt;&lt;/Line&gt;&#10;  &lt;/AlternateText&gt;&#10;&lt;/QuestionTextInfo&gt;"/>
  <p:tag name="QUESTION" val="2"/>
  <p:tag name="TYPE" val="2"/>
  <p:tag name="POINTS" val="0"/>
  <p:tag name="ANSWER" val="Non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" val="15"/>
  <p:tag name="QUESTIONTEXT" val="&lt;QuestionTextInfo Enabled=&quot;false&quot;&gt;&#10;  &lt;QuestionText&gt;&lt;![CDATA[]]&gt;&lt;/QuestionText&gt;&#10;  &lt;AlternateText Enabled=&quot;false&quot;&gt;&#10;    &lt;Line&gt;&lt;![CDATA[]]&gt;&lt;/Line&gt;&#10;    &lt;Line&gt;&lt;![CDATA[B]]&gt;&lt;/Line&gt;&#10;    &lt;Line&gt;&lt;![CDATA[C]]&gt;&lt;/Line&gt;&#10;  &lt;/AlternateText&gt;&#10;&lt;/QuestionTextInfo&gt;"/>
  <p:tag name="QUESTION" val="2"/>
  <p:tag name="TYPE" val="2"/>
  <p:tag name="POINTS" val="0"/>
  <p:tag name="ANSWER" val="Non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" val="15"/>
  <p:tag name="QUESTIONTEXT" val="&lt;QuestionTextInfo Enabled=&quot;false&quot;&gt;&#10;  &lt;QuestionText&gt;&lt;![CDATA[]]&gt;&lt;/QuestionText&gt;&#10;  &lt;AlternateText Enabled=&quot;false&quot;&gt;&#10;    &lt;Line&gt;&lt;![CDATA[]]&gt;&lt;/Line&gt;&#10;    &lt;Line&gt;&lt;![CDATA[B]]&gt;&lt;/Line&gt;&#10;    &lt;Line&gt;&lt;![CDATA[C]]&gt;&lt;/Line&gt;&#10;  &lt;/AlternateText&gt;&#10;&lt;/QuestionTextInfo&gt;"/>
  <p:tag name="QUESTION" val="2"/>
  <p:tag name="TYPE" val="2"/>
  <p:tag name="POINTS" val="0"/>
  <p:tag name="ANSWER" val="Non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" val="15"/>
  <p:tag name="QUESTIONTEXT" val="&lt;QuestionTextInfo Enabled=&quot;false&quot;&gt;&#10;  &lt;QuestionText&gt;&lt;![CDATA[]]&gt;&lt;/QuestionText&gt;&#10;  &lt;AlternateText Enabled=&quot;false&quot;&gt;&#10;    &lt;Line&gt;&lt;![CDATA[]]&gt;&lt;/Line&gt;&#10;    &lt;Line&gt;&lt;![CDATA[B]]&gt;&lt;/Line&gt;&#10;    &lt;Line&gt;&lt;![CDATA[C]]&gt;&lt;/Line&gt;&#10;  &lt;/AlternateText&gt;&#10;&lt;/QuestionTextInfo&gt;"/>
  <p:tag name="QUESTION" val="2"/>
  <p:tag name="TYPE" val="2"/>
  <p:tag name="POINTS" val="0"/>
  <p:tag name="ANSWER" val="Non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" val="15"/>
  <p:tag name="QUESTIONTEXT" val="&lt;QuestionTextInfo Enabled=&quot;false&quot;&gt;&#10;  &lt;QuestionText&gt;&lt;![CDATA[]]&gt;&lt;/QuestionText&gt;&#10;  &lt;AlternateText Enabled=&quot;false&quot;&gt;&#10;    &lt;Line&gt;&lt;![CDATA[]]&gt;&lt;/Line&gt;&#10;    &lt;Line&gt;&lt;![CDATA[B]]&gt;&lt;/Line&gt;&#10;    &lt;Line&gt;&lt;![CDATA[C]]&gt;&lt;/Line&gt;&#10;  &lt;/AlternateText&gt;&#10;&lt;/QuestionTextInfo&gt;"/>
  <p:tag name="QUESTION" val="2"/>
  <p:tag name="TYPE" val="2"/>
  <p:tag name="POINTS" val="0"/>
  <p:tag name="ANSWER" val="Non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" val="15"/>
  <p:tag name="QUESTIONTEXT" val="&lt;QuestionTextInfo Enabled=&quot;false&quot;&gt;&#10;  &lt;QuestionText&gt;&lt;![CDATA[]]&gt;&lt;/QuestionText&gt;&#10;  &lt;AlternateText Enabled=&quot;false&quot;&gt;&#10;    &lt;Line&gt;&lt;![CDATA[]]&gt;&lt;/Line&gt;&#10;    &lt;Line&gt;&lt;![CDATA[B]]&gt;&lt;/Line&gt;&#10;    &lt;Line&gt;&lt;![CDATA[C]]&gt;&lt;/Line&gt;&#10;  &lt;/AlternateText&gt;&#10;&lt;/QuestionTextInfo&gt;"/>
  <p:tag name="QUESTION" val="2"/>
  <p:tag name="TYPE" val="2"/>
  <p:tag name="POINTS" val="0"/>
  <p:tag name="ANSWER" val="Non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" val="15"/>
  <p:tag name="QUESTIONTEXT" val="&lt;QuestionTextInfo Enabled=&quot;false&quot;&gt;&#10;  &lt;QuestionText&gt;&lt;![CDATA[]]&gt;&lt;/QuestionText&gt;&#10;  &lt;AlternateText Enabled=&quot;false&quot;&gt;&#10;    &lt;Line&gt;&lt;![CDATA[]]&gt;&lt;/Line&gt;&#10;    &lt;Line&gt;&lt;![CDATA[B]]&gt;&lt;/Line&gt;&#10;    &lt;Line&gt;&lt;![CDATA[C]]&gt;&lt;/Line&gt;&#10;  &lt;/AlternateText&gt;&#10;&lt;/QuestionTextInfo&gt;"/>
  <p:tag name="QUESTION" val="2"/>
  <p:tag name="TYPE" val="2"/>
  <p:tag name="POINTS" val="0"/>
  <p:tag name="ANSWER" val="Non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" val="15"/>
  <p:tag name="QUESTION" val="2"/>
  <p:tag name="TYPE" val="2"/>
  <p:tag name="ADVANCEDANSWER" val="&lt;AdvancedAnswer Type=&quot;Multiple&quot;&gt;&#10;  &lt;Ignore&gt;&#10;    &lt;ItemOrder&gt;false&lt;/ItemOrder&gt;&#10;    &lt;AdditionalWords&gt;false&lt;/AdditionalWords&gt;&#10;    &lt;Spacing&gt;false&lt;/Spacing&gt;&#10;    &lt;Caps&gt;false&lt;/Caps&gt;&#10;    &lt;Punctuation&gt;false&lt;/Punctuation&gt;&#10;    &lt;EndingS&gt;false&lt;/EndingS&gt;&#10;  &lt;/Ignore&gt;&#10;  &lt;Numeric&gt;&#10;    &lt;ConvertFractions&gt;false&lt;/ConvertFractions&gt;&#10;    &lt;RequirePrecision Enabled=&quot;false&quot;&gt;0&lt;/RequirePrecision&gt;&#10;  &lt;/Numeric&gt;&#10;  &lt;Misspellings Allowed=&quot;false&quot;&gt;0&lt;/Misspellings&gt;&#10;  &lt;Points&gt;&#10;    &lt;AddPoints Enabled=&quot;false&quot; Action=&quot;None&quot;&gt;0&lt;/AddPoints&gt;&#10;  &lt;/Points&gt;&#10;  &lt;AnswerData&gt;&#10;    &lt;Answer Points=&quot;1&quot; Flags=&quot;OR&quot;&gt;&lt;![CDATA[C]]&gt;&lt;/Answer&gt;&#10;  &lt;/AnswerData&gt;&#10;&lt;/AdvancedAnswer&gt;"/>
  <p:tag name="ANSWER" val="* C"/>
  <p:tag name="POINTS" val="1"/>
  <p:tag name="QUESTIONTEXT" val="&lt;QuestionTextInfo Enabled=&quot;false&quot;&gt;&#10;  &lt;QuestionText&gt;&lt;![CDATA[]]&gt;&lt;/QuestionText&gt;&#10;  &lt;AlternateText Enabled=&quot;false&quot;&gt;&#10;    &lt;Line&gt;&lt;![CDATA[Euro]]&gt;&lt;/Line&gt;&#10;    &lt;Line&gt;&lt;![CDATA[Franc]]&gt;&lt;/Line&gt;&#10;    &lt;Line&gt;&lt;![CDATA[Krona]]&gt;&lt;/Line&gt;&#10;  &lt;/AlternateText&gt;&#10;&lt;/QuestionTextInfo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" val="15"/>
  <p:tag name="QUESTION" val="2"/>
  <p:tag name="TYPE" val="2"/>
  <p:tag name="ADVANCEDANSWER" val="&lt;AdvancedAnswer Type=&quot;Multiple&quot;&gt;&#10;  &lt;Ignore&gt;&#10;    &lt;ItemOrder&gt;false&lt;/ItemOrder&gt;&#10;    &lt;AdditionalWords&gt;false&lt;/AdditionalWords&gt;&#10;    &lt;Spacing&gt;false&lt;/Spacing&gt;&#10;    &lt;Caps&gt;false&lt;/Caps&gt;&#10;    &lt;Punctuation&gt;false&lt;/Punctuation&gt;&#10;    &lt;EndingS&gt;false&lt;/EndingS&gt;&#10;  &lt;/Ignore&gt;&#10;  &lt;Numeric&gt;&#10;    &lt;ConvertFractions&gt;false&lt;/ConvertFractions&gt;&#10;    &lt;RequirePrecision Enabled=&quot;false&quot;&gt;0&lt;/RequirePrecision&gt;&#10;  &lt;/Numeric&gt;&#10;  &lt;Misspellings Allowed=&quot;false&quot;&gt;0&lt;/Misspellings&gt;&#10;  &lt;Points&gt;&#10;    &lt;AddPoints Enabled=&quot;false&quot; Action=&quot;None&quot;&gt;0&lt;/AddPoints&gt;&#10;  &lt;/Points&gt;&#10;  &lt;AnswerData&gt;&#10;    &lt;Answer Points=&quot;1&quot; Flags=&quot;OR&quot;&gt;&lt;![CDATA[B]]&gt;&lt;/Answer&gt;&#10;  &lt;/AnswerData&gt;&#10;&lt;/AdvancedAnswer&gt;"/>
  <p:tag name="ANSWER" val="* B"/>
  <p:tag name="POINTS" val="1"/>
  <p:tag name="QUESTIONTEXT" val="&lt;QuestionTextInfo Enabled=&quot;false&quot;&gt;&#10;  &lt;QuestionText&gt;&lt;![CDATA[]]&gt;&lt;/QuestionText&gt;&#10;  &lt;AlternateText Enabled=&quot;false&quot;&gt;&#10;    &lt;Line&gt;&lt;![CDATA[Malta]]&gt;&lt;/Line&gt;&#10;    &lt;Line&gt;&lt;![CDATA[Czech Republic]]&gt;&lt;/Line&gt;&#10;    &lt;Line&gt;&lt;![CDATA[Spain]]&gt;&lt;/Line&gt;&#10;  &lt;/AlternateText&gt;&#10;&lt;/QuestionTextInfo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" val="15"/>
  <p:tag name="QUESTION" val="2"/>
  <p:tag name="TYPE" val="2"/>
  <p:tag name="ADVANCEDANSWER" val="&lt;AdvancedAnswer Type=&quot;Multiple&quot;&gt;&#10;  &lt;Ignore&gt;&#10;    &lt;ItemOrder&gt;false&lt;/ItemOrder&gt;&#10;    &lt;AdditionalWords&gt;false&lt;/AdditionalWords&gt;&#10;    &lt;Spacing&gt;false&lt;/Spacing&gt;&#10;    &lt;Caps&gt;false&lt;/Caps&gt;&#10;    &lt;Punctuation&gt;false&lt;/Punctuation&gt;&#10;    &lt;EndingS&gt;false&lt;/EndingS&gt;&#10;  &lt;/Ignore&gt;&#10;  &lt;Numeric&gt;&#10;    &lt;ConvertFractions&gt;false&lt;/ConvertFractions&gt;&#10;    &lt;RequirePrecision Enabled=&quot;false&quot;&gt;0&lt;/RequirePrecision&gt;&#10;  &lt;/Numeric&gt;&#10;  &lt;Misspellings Allowed=&quot;false&quot;&gt;0&lt;/Misspellings&gt;&#10;  &lt;Points&gt;&#10;    &lt;AddPoints Enabled=&quot;false&quot; Action=&quot;None&quot;&gt;0&lt;/AddPoints&gt;&#10;  &lt;/Points&gt;&#10;  &lt;AnswerData&gt;&#10;    &lt;Answer Points=&quot;1&quot; Flags=&quot;OR&quot;&gt;&lt;![CDATA[B]]&gt;&lt;/Answer&gt;&#10;  &lt;/AnswerData&gt;&#10;&lt;/AdvancedAnswer&gt;"/>
  <p:tag name="ANSWER" val="* B"/>
  <p:tag name="POINTS" val="1"/>
  <p:tag name="QUESTIONTEXT" val="&lt;QuestionTextInfo Enabled=&quot;false&quot;&gt;&#10;  &lt;QuestionText&gt;&lt;![CDATA[]]&gt;&lt;/QuestionText&gt;&#10;  &lt;AlternateText Enabled=&quot;false&quot;&gt;&#10;    &lt;Line&gt;&lt;![CDATA[Malta]]&gt;&lt;/Line&gt;&#10;    &lt;Line&gt;&lt;![CDATA[Czech Republic]]&gt;&lt;/Line&gt;&#10;    &lt;Line&gt;&lt;![CDATA[Spain]]&gt;&lt;/Line&gt;&#10;  &lt;/AlternateText&gt;&#10;&lt;/QuestionTextInfo&gt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" val="15"/>
  <p:tag name="QUESTION" val="2"/>
  <p:tag name="TYPE" val="2"/>
  <p:tag name="ADVANCEDANSWER" val="&lt;AdvancedAnswer Type=&quot;Multiple&quot;&gt;&#10;  &lt;Ignore&gt;&#10;    &lt;ItemOrder&gt;false&lt;/ItemOrder&gt;&#10;    &lt;AdditionalWords&gt;false&lt;/AdditionalWords&gt;&#10;    &lt;Spacing&gt;false&lt;/Spacing&gt;&#10;    &lt;Caps&gt;false&lt;/Caps&gt;&#10;    &lt;Punctuation&gt;false&lt;/Punctuation&gt;&#10;    &lt;EndingS&gt;false&lt;/EndingS&gt;&#10;  &lt;/Ignore&gt;&#10;  &lt;Numeric&gt;&#10;    &lt;ConvertFractions&gt;false&lt;/ConvertFractions&gt;&#10;    &lt;RequirePrecision Enabled=&quot;false&quot;&gt;0&lt;/RequirePrecision&gt;&#10;  &lt;/Numeric&gt;&#10;  &lt;Misspellings Allowed=&quot;false&quot;&gt;0&lt;/Misspellings&gt;&#10;  &lt;Points&gt;&#10;    &lt;AddPoints Enabled=&quot;false&quot; Action=&quot;None&quot;&gt;0&lt;/AddPoints&gt;&#10;  &lt;/Points&gt;&#10;  &lt;AnswerData&gt;&#10;    &lt;Answer Points=&quot;1&quot; Flags=&quot;OR&quot;&gt;&lt;![CDATA[B]]&gt;&lt;/Answer&gt;&#10;  &lt;/AnswerData&gt;&#10;&lt;/AdvancedAnswer&gt;"/>
  <p:tag name="ANSWER" val="* B"/>
  <p:tag name="POINTS" val="1"/>
  <p:tag name="QUESTIONTEXT" val="&lt;QuestionTextInfo Enabled=&quot;false&quot;&gt;&#10;  &lt;QuestionText&gt;&lt;![CDATA[]]&gt;&lt;/QuestionText&gt;&#10;  &lt;AlternateText Enabled=&quot;false&quot;&gt;&#10;    &lt;Line&gt;&lt;![CDATA[Portuguese]]&gt;&lt;/Line&gt;&#10;    &lt;Line&gt;&lt;![CDATA[Spanish]]&gt;&lt;/Line&gt;&#10;    &lt;Line&gt;&lt;![CDATA[Italian]]&gt;&lt;/Line&gt;&#10;  &lt;/AlternateText&gt;&#10;&lt;/QuestionTextInfo&gt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" val="15"/>
  <p:tag name="QUESTION" val="2"/>
  <p:tag name="TYPE" val="2"/>
  <p:tag name="ADVANCEDANSWER" val="&lt;AdvancedAnswer Type=&quot;Multiple&quot;&gt;&#10;  &lt;Ignore&gt;&#10;    &lt;ItemOrder&gt;false&lt;/ItemOrder&gt;&#10;    &lt;AdditionalWords&gt;false&lt;/AdditionalWords&gt;&#10;    &lt;Spacing&gt;false&lt;/Spacing&gt;&#10;    &lt;Caps&gt;false&lt;/Caps&gt;&#10;    &lt;Punctuation&gt;false&lt;/Punctuation&gt;&#10;    &lt;EndingS&gt;false&lt;/EndingS&gt;&#10;  &lt;/Ignore&gt;&#10;  &lt;Numeric&gt;&#10;    &lt;ConvertFractions&gt;false&lt;/ConvertFractions&gt;&#10;    &lt;RequirePrecision Enabled=&quot;false&quot;&gt;0&lt;/RequirePrecision&gt;&#10;  &lt;/Numeric&gt;&#10;  &lt;Misspellings Allowed=&quot;false&quot;&gt;0&lt;/Misspellings&gt;&#10;  &lt;Points&gt;&#10;    &lt;AddPoints Enabled=&quot;false&quot; Action=&quot;None&quot;&gt;0&lt;/AddPoints&gt;&#10;  &lt;/Points&gt;&#10;  &lt;AnswerData&gt;&#10;    &lt;Answer Points=&quot;1&quot; Flags=&quot;OR&quot;&gt;&lt;![CDATA[C]]&gt;&lt;/Answer&gt;&#10;  &lt;/AnswerData&gt;&#10;&lt;/AdvancedAnswer&gt;"/>
  <p:tag name="ANSWER" val="* C"/>
  <p:tag name="POINTS" val="1"/>
  <p:tag name="QUESTIONTEXT" val="&lt;QuestionTextInfo Enabled=&quot;false&quot;&gt;&#10;  &lt;QuestionText&gt;&lt;![CDATA[]]&gt;&lt;/QuestionText&gt;&#10;  &lt;AlternateText Enabled=&quot;false&quot;&gt;&#10;    &lt;Line&gt;&lt;![CDATA[Slovakia]]&gt;&lt;/Line&gt;&#10;    &lt;Line&gt;&lt;![CDATA[Poland]]&gt;&lt;/Line&gt;&#10;    &lt;Line&gt;&lt;![CDATA[Slovenia]]&gt;&lt;/Line&gt;&#10;  &lt;/AlternateText&gt;&#10;&lt;/QuestionTextInfo&gt;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" val="15"/>
  <p:tag name="QUESTION" val="2"/>
  <p:tag name="TYPE" val="2"/>
  <p:tag name="ADVANCEDANSWER" val="&lt;AdvancedAnswer Type=&quot;Multiple&quot;&gt;&#10;  &lt;Ignore&gt;&#10;    &lt;ItemOrder&gt;false&lt;/ItemOrder&gt;&#10;    &lt;AdditionalWords&gt;false&lt;/AdditionalWords&gt;&#10;    &lt;Spacing&gt;false&lt;/Spacing&gt;&#10;    &lt;Caps&gt;false&lt;/Caps&gt;&#10;    &lt;Punctuation&gt;false&lt;/Punctuation&gt;&#10;    &lt;EndingS&gt;false&lt;/EndingS&gt;&#10;  &lt;/Ignore&gt;&#10;  &lt;Numeric&gt;&#10;    &lt;ConvertFractions&gt;false&lt;/ConvertFractions&gt;&#10;    &lt;RequirePrecision Enabled=&quot;false&quot;&gt;0&lt;/RequirePrecision&gt;&#10;  &lt;/Numeric&gt;&#10;  &lt;Misspellings Allowed=&quot;false&quot;&gt;0&lt;/Misspellings&gt;&#10;  &lt;Points&gt;&#10;    &lt;AddPoints Enabled=&quot;false&quot; Action=&quot;None&quot;&gt;0&lt;/AddPoints&gt;&#10;  &lt;/Points&gt;&#10;  &lt;AnswerData&gt;&#10;    &lt;Answer Points=&quot;1&quot; Flags=&quot;OR&quot;&gt;&lt;![CDATA[B]]&gt;&lt;/Answer&gt;&#10;  &lt;/AnswerData&gt;&#10;&lt;/AdvancedAnswer&gt;"/>
  <p:tag name="ANSWER" val="* B"/>
  <p:tag name="POINTS" val="1"/>
  <p:tag name="QUESTIONTEXT" val="&lt;QuestionTextInfo Enabled=&quot;false&quot;&gt;&#10;  &lt;QuestionText&gt;&lt;![CDATA[]]&gt;&lt;/QuestionText&gt;&#10;  &lt;AlternateText Enabled=&quot;false&quot;&gt;&#10;    &lt;Line&gt;&lt;![CDATA[Zara]]&gt;&lt;/Line&gt;&#10;    &lt;Line&gt;&lt;![CDATA[H &amp; M]]&gt;&lt;/Line&gt;&#10;    &lt;Line&gt;&lt;![CDATA[Mango]]&gt;&lt;/Line&gt;&#10;  &lt;/AlternateText&gt;&#10;&lt;/QuestionTextInfo&gt;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" val="15"/>
  <p:tag name="QUESTION" val="2"/>
  <p:tag name="TYPE" val="2"/>
  <p:tag name="ADVANCEDANSWER" val="&lt;AdvancedAnswer Type=&quot;Multiple&quot;&gt;&#10;  &lt;Ignore&gt;&#10;    &lt;ItemOrder&gt;false&lt;/ItemOrder&gt;&#10;    &lt;AdditionalWords&gt;false&lt;/AdditionalWords&gt;&#10;    &lt;Spacing&gt;false&lt;/Spacing&gt;&#10;    &lt;Caps&gt;false&lt;/Caps&gt;&#10;    &lt;Punctuation&gt;false&lt;/Punctuation&gt;&#10;    &lt;EndingS&gt;false&lt;/EndingS&gt;&#10;  &lt;/Ignore&gt;&#10;  &lt;Numeric&gt;&#10;    &lt;ConvertFractions&gt;false&lt;/ConvertFractions&gt;&#10;    &lt;RequirePrecision Enabled=&quot;false&quot;&gt;0&lt;/RequirePrecision&gt;&#10;  &lt;/Numeric&gt;&#10;  &lt;Misspellings Allowed=&quot;false&quot;&gt;0&lt;/Misspellings&gt;&#10;  &lt;Points&gt;&#10;    &lt;AddPoints Enabled=&quot;false&quot; Action=&quot;None&quot;&gt;0&lt;/AddPoints&gt;&#10;  &lt;/Points&gt;&#10;  &lt;AnswerData&gt;&#10;    &lt;Answer Points=&quot;1&quot; Flags=&quot;OR&quot;&gt;&lt;![CDATA[B]]&gt;&lt;/Answer&gt;&#10;  &lt;/AnswerData&gt;&#10;&lt;/AdvancedAnswer&gt;"/>
  <p:tag name="ANSWER" val="* B"/>
  <p:tag name="POINTS" val="1"/>
  <p:tag name="QUESTIONTEXT" val="&lt;QuestionTextInfo Enabled=&quot;false&quot;&gt;&#10;  &lt;QuestionText&gt;&lt;![CDATA[]]&gt;&lt;/QuestionText&gt;&#10;  &lt;AlternateText Enabled=&quot;false&quot;&gt;&#10;    &lt;Line&gt;&lt;![CDATA[Zara]]&gt;&lt;/Line&gt;&#10;    &lt;Line&gt;&lt;![CDATA[H &amp; M]]&gt;&lt;/Line&gt;&#10;    &lt;Line&gt;&lt;![CDATA[Mango]]&gt;&lt;/Line&gt;&#10;  &lt;/AlternateText&gt;&#10;&lt;/QuestionTextInfo&gt;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" val="15"/>
  <p:tag name="QUESTION" val="2"/>
  <p:tag name="TYPE" val="2"/>
  <p:tag name="ADVANCEDANSWER" val="&lt;AdvancedAnswer Type=&quot;Multiple&quot;&gt;&#10;  &lt;Ignore&gt;&#10;    &lt;ItemOrder&gt;false&lt;/ItemOrder&gt;&#10;    &lt;AdditionalWords&gt;false&lt;/AdditionalWords&gt;&#10;    &lt;Spacing&gt;false&lt;/Spacing&gt;&#10;    &lt;Caps&gt;false&lt;/Caps&gt;&#10;    &lt;Punctuation&gt;false&lt;/Punctuation&gt;&#10;    &lt;EndingS&gt;false&lt;/EndingS&gt;&#10;  &lt;/Ignore&gt;&#10;  &lt;Numeric&gt;&#10;    &lt;ConvertFractions&gt;false&lt;/ConvertFractions&gt;&#10;    &lt;RequirePrecision Enabled=&quot;false&quot;&gt;0&lt;/RequirePrecision&gt;&#10;  &lt;/Numeric&gt;&#10;  &lt;Misspellings Allowed=&quot;false&quot;&gt;0&lt;/Misspellings&gt;&#10;  &lt;Points&gt;&#10;    &lt;AddPoints Enabled=&quot;false&quot; Action=&quot;None&quot;&gt;0&lt;/AddPoints&gt;&#10;  &lt;/Points&gt;&#10;  &lt;AnswerData&gt;&#10;    &lt;Answer Points=&quot;1&quot; Flags=&quot;OR&quot;&gt;&lt;![CDATA[B]]&gt;&lt;/Answer&gt;&#10;  &lt;/AnswerData&gt;&#10;&lt;/AdvancedAnswer&gt;"/>
  <p:tag name="ANSWER" val="* B"/>
  <p:tag name="POINTS" val="1"/>
  <p:tag name="QUESTIONTEXT" val="&lt;QuestionTextInfo Enabled=&quot;false&quot;&gt;&#10;  &lt;QuestionText&gt;&lt;![CDATA[]]&gt;&lt;/QuestionText&gt;&#10;  &lt;AlternateText Enabled=&quot;false&quot;&gt;&#10;    &lt;Line&gt;&lt;![CDATA[Zara]]&gt;&lt;/Line&gt;&#10;    &lt;Line&gt;&lt;![CDATA[H &amp; M]]&gt;&lt;/Line&gt;&#10;    &lt;Line&gt;&lt;![CDATA[Mango]]&gt;&lt;/Line&gt;&#10;  &lt;/AlternateText&gt;&#10;&lt;/Question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" val="15"/>
  <p:tag name="QUESTION" val="2"/>
  <p:tag name="TYPE" val="2"/>
  <p:tag name="ADVANCEDANSWER" val="&lt;AdvancedAnswer Type=&quot;Multiple&quot;&gt;&#10;  &lt;Ignore&gt;&#10;    &lt;ItemOrder&gt;false&lt;/ItemOrder&gt;&#10;    &lt;AdditionalWords&gt;false&lt;/AdditionalWords&gt;&#10;    &lt;Spacing&gt;false&lt;/Spacing&gt;&#10;    &lt;Caps&gt;false&lt;/Caps&gt;&#10;    &lt;Punctuation&gt;false&lt;/Punctuation&gt;&#10;    &lt;EndingS&gt;false&lt;/EndingS&gt;&#10;  &lt;/Ignore&gt;&#10;  &lt;Numeric&gt;&#10;    &lt;ConvertFractions&gt;false&lt;/ConvertFractions&gt;&#10;    &lt;RequirePrecision Enabled=&quot;false&quot;&gt;0&lt;/RequirePrecision&gt;&#10;  &lt;/Numeric&gt;&#10;  &lt;Misspellings Allowed=&quot;false&quot;&gt;0&lt;/Misspellings&gt;&#10;  &lt;Points&gt;&#10;    &lt;AddPoints Enabled=&quot;false&quot; Action=&quot;None&quot;&gt;0&lt;/AddPoints&gt;&#10;  &lt;/Points&gt;&#10;  &lt;AnswerData&gt;&#10;    &lt;Answer Points=&quot;1&quot; Flags=&quot;OR&quot;&gt;&lt;![CDATA[A]]&gt;&lt;/Answer&gt;&#10;  &lt;/AnswerData&gt;&#10;&lt;/AdvancedAnswer&gt;"/>
  <p:tag name="ANSWER" val="* A"/>
  <p:tag name="POINTS" val="1"/>
  <p:tag name="QUESTIONTEXT" val="&lt;QuestionTextInfo Enabled=&quot;false&quot;&gt;&#10;  &lt;QuestionText&gt;&lt;![CDATA[]]&gt;&lt;/QuestionText&gt;&#10;  &lt;AlternateText Enabled=&quot;false&quot;&gt;&#10;    &lt;Line&gt;&lt;![CDATA[France]]&gt;&lt;/Line&gt;&#10;    &lt;Line&gt;&lt;![CDATA[Holland]]&gt;&lt;/Line&gt;&#10;    &lt;Line&gt;&lt;![CDATA[Belgium]]&gt;&lt;/Line&gt;&#10;  &lt;/AlternateText&gt;&#10;&lt;/QuestionTextInfo&gt;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" val="15"/>
  <p:tag name="QUESTION" val="2"/>
  <p:tag name="TYPE" val="2"/>
  <p:tag name="ADVANCEDANSWER" val="&lt;AdvancedAnswer Type=&quot;Multiple&quot;&gt;&#10;  &lt;Ignore&gt;&#10;    &lt;ItemOrder&gt;false&lt;/ItemOrder&gt;&#10;    &lt;AdditionalWords&gt;false&lt;/AdditionalWords&gt;&#10;    &lt;Spacing&gt;false&lt;/Spacing&gt;&#10;    &lt;Caps&gt;false&lt;/Caps&gt;&#10;    &lt;Punctuation&gt;false&lt;/Punctuation&gt;&#10;    &lt;EndingS&gt;false&lt;/EndingS&gt;&#10;  &lt;/Ignore&gt;&#10;  &lt;Numeric&gt;&#10;    &lt;ConvertFractions&gt;false&lt;/ConvertFractions&gt;&#10;    &lt;RequirePrecision Enabled=&quot;false&quot;&gt;0&lt;/RequirePrecision&gt;&#10;  &lt;/Numeric&gt;&#10;  &lt;Misspellings Allowed=&quot;false&quot;&gt;0&lt;/Misspellings&gt;&#10;  &lt;Points&gt;&#10;    &lt;AddPoints Enabled=&quot;false&quot; Action=&quot;None&quot;&gt;0&lt;/AddPoints&gt;&#10;  &lt;/Points&gt;&#10;  &lt;AnswerData&gt;&#10;    &lt;Answer Points=&quot;1&quot; Flags=&quot;OR&quot;&gt;&lt;![CDATA[C]]&gt;&lt;/Answer&gt;&#10;  &lt;/AnswerData&gt;&#10;&lt;/AdvancedAnswer&gt;"/>
  <p:tag name="ANSWER" val="* C"/>
  <p:tag name="POINTS" val="1"/>
  <p:tag name="QUESTIONTEXT" val="&lt;QuestionTextInfo Enabled=&quot;false&quot;&gt;&#10;  &lt;QuestionText&gt;&lt;![CDATA[]]&gt;&lt;/QuestionText&gt;&#10;  &lt;AlternateText Enabled=&quot;false&quot;&gt;&#10;    &lt;Line&gt;&lt;![CDATA[Risotto]]&gt;&lt;/Line&gt;&#10;    &lt;Line&gt;&lt;![CDATA[Spanakorizo]]&gt;&lt;/Line&gt;&#10;    &lt;Line&gt;&lt;![CDATA[Paella]]&gt;&lt;/Line&gt;&#10;  &lt;/AlternateText&gt;&#10;&lt;/QuestionTextInfo&gt;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" val="15"/>
  <p:tag name="QUESTION" val="2"/>
  <p:tag name="TYPE" val="2"/>
  <p:tag name="ADVANCEDANSWER" val="&lt;AdvancedAnswer Type=&quot;Multiple&quot;&gt;&#10;  &lt;Ignore&gt;&#10;    &lt;ItemOrder&gt;false&lt;/ItemOrder&gt;&#10;    &lt;AdditionalWords&gt;false&lt;/AdditionalWords&gt;&#10;    &lt;Spacing&gt;false&lt;/Spacing&gt;&#10;    &lt;Caps&gt;false&lt;/Caps&gt;&#10;    &lt;Punctuation&gt;false&lt;/Punctuation&gt;&#10;    &lt;EndingS&gt;false&lt;/EndingS&gt;&#10;  &lt;/Ignore&gt;&#10;  &lt;Numeric&gt;&#10;    &lt;ConvertFractions&gt;false&lt;/ConvertFractions&gt;&#10;    &lt;RequirePrecision Enabled=&quot;false&quot;&gt;0&lt;/RequirePrecision&gt;&#10;  &lt;/Numeric&gt;&#10;  &lt;Misspellings Allowed=&quot;false&quot;&gt;0&lt;/Misspellings&gt;&#10;  &lt;Points&gt;&#10;    &lt;AddPoints Enabled=&quot;false&quot; Action=&quot;None&quot;&gt;0&lt;/AddPoints&gt;&#10;  &lt;/Points&gt;&#10;  &lt;AnswerData&gt;&#10;    &lt;Answer Points=&quot;1&quot; Flags=&quot;OR&quot;&gt;&lt;![CDATA[C]]&gt;&lt;/Answer&gt;&#10;  &lt;/AnswerData&gt;&#10;&lt;/AdvancedAnswer&gt;"/>
  <p:tag name="ANSWER" val="* C"/>
  <p:tag name="POINTS" val="1"/>
  <p:tag name="QUESTIONTEXT" val="&lt;QuestionTextInfo Enabled=&quot;false&quot;&gt;&#10;  &lt;QuestionText&gt;&lt;![CDATA[]]&gt;&lt;/QuestionText&gt;&#10;  &lt;AlternateText Enabled=&quot;false&quot;&gt;&#10;    &lt;Line&gt;&lt;![CDATA[Latvia]]&gt;&lt;/Line&gt;&#10;    &lt;Line&gt;&lt;![CDATA[Bulgaria]]&gt;&lt;/Line&gt;&#10;    &lt;Line&gt;&lt;![CDATA[Poland]]&gt;&lt;/Line&gt;&#10;  &lt;/AlternateText&gt;&#10;&lt;/QuestionTextInfo&gt;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" val="15"/>
  <p:tag name="QUESTION" val="2"/>
  <p:tag name="TYPE" val="2"/>
  <p:tag name="ADVANCEDANSWER" val="&lt;AdvancedAnswer Type=&quot;Multiple&quot;&gt;&#10;  &lt;Ignore&gt;&#10;    &lt;ItemOrder&gt;false&lt;/ItemOrder&gt;&#10;    &lt;AdditionalWords&gt;false&lt;/AdditionalWords&gt;&#10;    &lt;Spacing&gt;false&lt;/Spacing&gt;&#10;    &lt;Caps&gt;false&lt;/Caps&gt;&#10;    &lt;Punctuation&gt;false&lt;/Punctuation&gt;&#10;    &lt;EndingS&gt;false&lt;/EndingS&gt;&#10;  &lt;/Ignore&gt;&#10;  &lt;Numeric&gt;&#10;    &lt;ConvertFractions&gt;false&lt;/ConvertFractions&gt;&#10;    &lt;RequirePrecision Enabled=&quot;false&quot;&gt;0&lt;/RequirePrecision&gt;&#10;  &lt;/Numeric&gt;&#10;  &lt;Misspellings Allowed=&quot;false&quot;&gt;0&lt;/Misspellings&gt;&#10;  &lt;Points&gt;&#10;    &lt;AddPoints Enabled=&quot;false&quot; Action=&quot;None&quot;&gt;0&lt;/AddPoints&gt;&#10;  &lt;/Points&gt;&#10;  &lt;AnswerData&gt;&#10;    &lt;Answer Points=&quot;1&quot; Flags=&quot;OR&quot;&gt;&lt;![CDATA[A]]&gt;&lt;/Answer&gt;&#10;  &lt;/AnswerData&gt;&#10;&lt;/AdvancedAnswer&gt;"/>
  <p:tag name="ANSWER" val="* A"/>
  <p:tag name="POINTS" val="1"/>
  <p:tag name="QUESTIONTEXT" val="&lt;QuestionTextInfo Enabled=&quot;false&quot;&gt;&#10;  &lt;QuestionText&gt;&lt;![CDATA[]]&gt;&lt;/QuestionText&gt;&#10;  &lt;AlternateText Enabled=&quot;false&quot;&gt;&#10;    &lt;Line&gt;&lt;![CDATA[Sweden]]&gt;&lt;/Line&gt;&#10;    &lt;Line&gt;&lt;![CDATA[Denmark]]&gt;&lt;/Line&gt;&#10;    &lt;Line&gt;&lt;![CDATA[Lithuania]]&gt;&lt;/Line&gt;&#10;  &lt;/AlternateText&gt;&#10;&lt;/QuestionTextInfo&gt;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" val="15"/>
  <p:tag name="QUESTION" val="2"/>
  <p:tag name="TYPE" val="2"/>
  <p:tag name="ADVANCEDANSWER" val="&lt;AdvancedAnswer Type=&quot;Multiple&quot;&gt;&#10;  &lt;Ignore&gt;&#10;    &lt;ItemOrder&gt;false&lt;/ItemOrder&gt;&#10;    &lt;AdditionalWords&gt;false&lt;/AdditionalWords&gt;&#10;    &lt;Spacing&gt;false&lt;/Spacing&gt;&#10;    &lt;Caps&gt;false&lt;/Caps&gt;&#10;    &lt;Punctuation&gt;false&lt;/Punctuation&gt;&#10;    &lt;EndingS&gt;false&lt;/EndingS&gt;&#10;  &lt;/Ignore&gt;&#10;  &lt;Numeric&gt;&#10;    &lt;ConvertFractions&gt;false&lt;/ConvertFractions&gt;&#10;    &lt;RequirePrecision Enabled=&quot;false&quot;&gt;0&lt;/RequirePrecision&gt;&#10;  &lt;/Numeric&gt;&#10;  &lt;Misspellings Allowed=&quot;false&quot;&gt;0&lt;/Misspellings&gt;&#10;  &lt;Points&gt;&#10;    &lt;AddPoints Enabled=&quot;false&quot; Action=&quot;None&quot;&gt;0&lt;/AddPoints&gt;&#10;  &lt;/Points&gt;&#10;  &lt;AnswerData /&gt;&#10;&lt;/AdvancedAnswer&gt;"/>
  <p:tag name="POINTS" val="0"/>
  <p:tag name="QUESTIONTEXT" val="&lt;QuestionTextInfo Enabled=&quot;false&quot;&gt;&#10;  &lt;QuestionText&gt;&lt;![CDATA[]]&gt;&lt;/QuestionText&gt;&#10;  &lt;AlternateText Enabled=&quot;false&quot;&gt;&#10;    &lt;Line&gt;&lt;![CDATA[Austria]]&gt;&lt;/Line&gt;&#10;    &lt;Line&gt;&lt;![CDATA[Germany]]&gt;&lt;/Line&gt;&#10;    &lt;Line&gt;&lt;![CDATA[Slovakia]]&gt;&lt;/Line&gt;&#10;  &lt;/AlternateText&gt;&#10;&lt;/QuestionTextInfo&gt;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" val="15"/>
  <p:tag name="QUESTION" val="2"/>
  <p:tag name="TYPE" val="2"/>
  <p:tag name="ADVANCEDANSWER" val="&lt;AdvancedAnswer Type=&quot;Multiple&quot;&gt;&#10;  &lt;Ignore&gt;&#10;    &lt;ItemOrder&gt;false&lt;/ItemOrder&gt;&#10;    &lt;AdditionalWords&gt;false&lt;/AdditionalWords&gt;&#10;    &lt;Spacing&gt;false&lt;/Spacing&gt;&#10;    &lt;Caps&gt;false&lt;/Caps&gt;&#10;    &lt;Punctuation&gt;false&lt;/Punctuation&gt;&#10;    &lt;EndingS&gt;false&lt;/EndingS&gt;&#10;  &lt;/Ignore&gt;&#10;  &lt;Numeric&gt;&#10;    &lt;ConvertFractions&gt;false&lt;/ConvertFractions&gt;&#10;    &lt;RequirePrecision Enabled=&quot;false&quot;&gt;0&lt;/RequirePrecision&gt;&#10;  &lt;/Numeric&gt;&#10;  &lt;Misspellings Allowed=&quot;false&quot;&gt;0&lt;/Misspellings&gt;&#10;  &lt;Points&gt;&#10;    &lt;AddPoints Enabled=&quot;false&quot; Action=&quot;None&quot;&gt;0&lt;/AddPoints&gt;&#10;  &lt;/Points&gt;&#10;  &lt;AnswerData&gt;&#10;    &lt;Answer Points=&quot;1&quot; Flags=&quot;OR&quot;&gt;&lt;![CDATA[C]]&gt;&lt;/Answer&gt;&#10;  &lt;/AnswerData&gt;&#10;&lt;/AdvancedAnswer&gt;"/>
  <p:tag name="ANSWER" val="* C"/>
  <p:tag name="POINTS" val="1"/>
  <p:tag name="QUESTIONTEXT" val="&lt;QuestionTextInfo Enabled=&quot;false&quot;&gt;&#10;  &lt;QuestionText&gt;&lt;![CDATA[]]&gt;&lt;/QuestionText&gt;&#10;  &lt;AlternateText Enabled=&quot;false&quot;&gt;&#10;    &lt;Line&gt;&lt;![CDATA[Ravioli]]&gt;&lt;/Line&gt;&#10;    &lt;Line&gt;&lt;![CDATA[Penne]]&gt;&lt;/Line&gt;&#10;    &lt;Line&gt;&lt;![CDATA[Gnocchi]]&gt;&lt;/Line&gt;&#10;  &lt;/AlternateText&gt;&#10;&lt;/QuestionTextInfo&gt;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" val="15"/>
  <p:tag name="QUESTION" val="2"/>
  <p:tag name="TYPE" val="2"/>
  <p:tag name="ADVANCEDANSWER" val="&lt;AdvancedAnswer Type=&quot;Multiple&quot;&gt;&#10;  &lt;Ignore&gt;&#10;    &lt;ItemOrder&gt;false&lt;/ItemOrder&gt;&#10;    &lt;AdditionalWords&gt;false&lt;/AdditionalWords&gt;&#10;    &lt;Spacing&gt;false&lt;/Spacing&gt;&#10;    &lt;Caps&gt;false&lt;/Caps&gt;&#10;    &lt;Punctuation&gt;false&lt;/Punctuation&gt;&#10;    &lt;EndingS&gt;false&lt;/EndingS&gt;&#10;  &lt;/Ignore&gt;&#10;  &lt;Numeric&gt;&#10;    &lt;ConvertFractions&gt;false&lt;/ConvertFractions&gt;&#10;    &lt;RequirePrecision Enabled=&quot;false&quot;&gt;0&lt;/RequirePrecision&gt;&#10;  &lt;/Numeric&gt;&#10;  &lt;Misspellings Allowed=&quot;false&quot;&gt;0&lt;/Misspellings&gt;&#10;  &lt;Points&gt;&#10;    &lt;AddPoints Enabled=&quot;false&quot; Action=&quot;None&quot;&gt;0&lt;/AddPoints&gt;&#10;  &lt;/Points&gt;&#10;  &lt;AnswerData&gt;&#10;    &lt;Answer Points=&quot;1&quot; Flags=&quot;OR&quot;&gt;&lt;![CDATA[C]]&gt;&lt;/Answer&gt;&#10;  &lt;/AnswerData&gt;&#10;&lt;/AdvancedAnswer&gt;"/>
  <p:tag name="ANSWER" val="* C"/>
  <p:tag name="POINTS" val="1"/>
  <p:tag name="QUESTIONTEXT" val="&lt;QuestionTextInfo Enabled=&quot;false&quot;&gt;&#10;  &lt;QuestionText&gt;&lt;![CDATA[]]&gt;&lt;/QuestionText&gt;&#10;  &lt;AlternateText Enabled=&quot;false&quot;&gt;&#10;    &lt;Line&gt;&lt;![CDATA[Ravioli]]&gt;&lt;/Line&gt;&#10;    &lt;Line&gt;&lt;![CDATA[Penne]]&gt;&lt;/Line&gt;&#10;    &lt;Line&gt;&lt;![CDATA[Gnocchi]]&gt;&lt;/Line&gt;&#10;  &lt;/AlternateText&gt;&#10;&lt;/QuestionTextInfo&gt;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" val="15"/>
  <p:tag name="QUESTION" val="2"/>
  <p:tag name="TYPE" val="2"/>
  <p:tag name="ADVANCEDANSWER" val="&lt;AdvancedAnswer Type=&quot;Multiple&quot;&gt;&#10;  &lt;Ignore&gt;&#10;    &lt;ItemOrder&gt;false&lt;/ItemOrder&gt;&#10;    &lt;AdditionalWords&gt;false&lt;/AdditionalWords&gt;&#10;    &lt;Spacing&gt;false&lt;/Spacing&gt;&#10;    &lt;Caps&gt;false&lt;/Caps&gt;&#10;    &lt;Punctuation&gt;false&lt;/Punctuation&gt;&#10;    &lt;EndingS&gt;false&lt;/EndingS&gt;&#10;  &lt;/Ignore&gt;&#10;  &lt;Numeric&gt;&#10;    &lt;ConvertFractions&gt;false&lt;/ConvertFractions&gt;&#10;    &lt;RequirePrecision Enabled=&quot;false&quot;&gt;0&lt;/RequirePrecision&gt;&#10;  &lt;/Numeric&gt;&#10;  &lt;Misspellings Allowed=&quot;false&quot;&gt;0&lt;/Misspellings&gt;&#10;  &lt;Points&gt;&#10;    &lt;AddPoints Enabled=&quot;false&quot; Action=&quot;None&quot;&gt;0&lt;/AddPoints&gt;&#10;  &lt;/Points&gt;&#10;  &lt;AnswerData&gt;&#10;    &lt;Answer Points=&quot;1&quot; Flags=&quot;OR&quot;&gt;&lt;![CDATA[C]]&gt;&lt;/Answer&gt;&#10;  &lt;/AnswerData&gt;&#10;&lt;/AdvancedAnswer&gt;"/>
  <p:tag name="ANSWER" val="* C"/>
  <p:tag name="POINTS" val="1"/>
  <p:tag name="QUESTIONTEXT" val="&lt;QuestionTextInfo Enabled=&quot;false&quot;&gt;&#10;  &lt;QuestionText&gt;&lt;![CDATA[]]&gt;&lt;/QuestionText&gt;&#10;  &lt;AlternateText Enabled=&quot;false&quot;&gt;&#10;    &lt;Line&gt;&lt;![CDATA[Ravioli]]&gt;&lt;/Line&gt;&#10;    &lt;Line&gt;&lt;![CDATA[Penne]]&gt;&lt;/Line&gt;&#10;    &lt;Line&gt;&lt;![CDATA[Gnocchi]]&gt;&lt;/Line&gt;&#10;  &lt;/AlternateText&gt;&#10;&lt;/QuestionTextInfo&gt;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" val="15"/>
  <p:tag name="QUESTION" val="2"/>
  <p:tag name="TYPE" val="2"/>
  <p:tag name="ADVANCEDANSWER" val="&lt;AdvancedAnswer Type=&quot;Multiple&quot;&gt;&#10;  &lt;Ignore&gt;&#10;    &lt;ItemOrder&gt;false&lt;/ItemOrder&gt;&#10;    &lt;AdditionalWords&gt;false&lt;/AdditionalWords&gt;&#10;    &lt;Spacing&gt;false&lt;/Spacing&gt;&#10;    &lt;Caps&gt;false&lt;/Caps&gt;&#10;    &lt;Punctuation&gt;false&lt;/Punctuation&gt;&#10;    &lt;EndingS&gt;false&lt;/EndingS&gt;&#10;  &lt;/Ignore&gt;&#10;  &lt;Numeric&gt;&#10;    &lt;ConvertFractions&gt;false&lt;/ConvertFractions&gt;&#10;    &lt;RequirePrecision Enabled=&quot;false&quot;&gt;0&lt;/RequirePrecision&gt;&#10;  &lt;/Numeric&gt;&#10;  &lt;Misspellings Allowed=&quot;false&quot;&gt;0&lt;/Misspellings&gt;&#10;  &lt;Points&gt;&#10;    &lt;AddPoints Enabled=&quot;false&quot; Action=&quot;None&quot;&gt;0&lt;/AddPoints&gt;&#10;  &lt;/Points&gt;&#10;  &lt;AnswerData&gt;&#10;    &lt;Answer Points=&quot;1&quot; Flags=&quot;OR&quot;&gt;&lt;![CDATA[A]]&gt;&lt;/Answer&gt;&#10;  &lt;/AnswerData&gt;&#10;&lt;/AdvancedAnswer&gt;"/>
  <p:tag name="ANSWER" val="* A"/>
  <p:tag name="POINTS" val="1"/>
  <p:tag name="QUESTIONTEXT" val="&lt;QuestionTextInfo Enabled=&quot;false&quot;&gt;&#10;  &lt;QuestionText&gt;&lt;![CDATA[]]&gt;&lt;/QuestionText&gt;&#10;  &lt;AlternateText Enabled=&quot;false&quot;&gt;&#10;    &lt;Line&gt;&lt;![CDATA[28]]&gt;&lt;/Line&gt;&#10;    &lt;Line&gt;&lt;![CDATA[26]]&gt;&lt;/Line&gt;&#10;    &lt;Line&gt;&lt;![CDATA[40]]&gt;&lt;/Line&gt;&#10;  &lt;/AlternateText&gt;&#10;&lt;/QuestionTextInfo&gt;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" val="15"/>
  <p:tag name="QUESTION" val="2"/>
  <p:tag name="TYPE" val="2"/>
  <p:tag name="ADVANCEDANSWER" val="&lt;AdvancedAnswer Type=&quot;Multiple&quot;&gt;&#10;  &lt;Ignore&gt;&#10;    &lt;ItemOrder&gt;false&lt;/ItemOrder&gt;&#10;    &lt;AdditionalWords&gt;false&lt;/AdditionalWords&gt;&#10;    &lt;Spacing&gt;false&lt;/Spacing&gt;&#10;    &lt;Caps&gt;false&lt;/Caps&gt;&#10;    &lt;Punctuation&gt;false&lt;/Punctuation&gt;&#10;    &lt;EndingS&gt;false&lt;/EndingS&gt;&#10;  &lt;/Ignore&gt;&#10;  &lt;Numeric&gt;&#10;    &lt;ConvertFractions&gt;false&lt;/ConvertFractions&gt;&#10;    &lt;RequirePrecision Enabled=&quot;false&quot;&gt;0&lt;/RequirePrecision&gt;&#10;  &lt;/Numeric&gt;&#10;  &lt;Misspellings Allowed=&quot;false&quot;&gt;0&lt;/Misspellings&gt;&#10;  &lt;Points&gt;&#10;    &lt;AddPoints Enabled=&quot;false&quot; Action=&quot;None&quot;&gt;0&lt;/AddPoints&gt;&#10;  &lt;/Points&gt;&#10;  &lt;AnswerData&gt;&#10;    &lt;Answer Points=&quot;1&quot; Flags=&quot;OR&quot;&gt;&lt;![CDATA[B]]&gt;&lt;/Answer&gt;&#10;  &lt;/AnswerData&gt;&#10;&lt;/AdvancedAnswer&gt;"/>
  <p:tag name="ANSWER" val="* B"/>
  <p:tag name="POINTS" val="1"/>
  <p:tag name="QUESTIONTEXT" val="&lt;QuestionTextInfo Enabled=&quot;false&quot;&gt;&#10;  &lt;QuestionText&gt;&lt;![CDATA[]]&gt;&lt;/QuestionText&gt;&#10;  &lt;AlternateText Enabled=&quot;false&quot;&gt;&#10;    &lt;Line&gt;&lt;![CDATA[German]]&gt;&lt;/Line&gt;&#10;    &lt;Line&gt;&lt;![CDATA[English]]&gt;&lt;/Line&gt;&#10;    &lt;Line&gt;&lt;![CDATA[French]]&gt;&lt;/Line&gt;&#10;  &lt;/AlternateText&gt;&#10;&lt;/QuestionTextInfo&gt;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" val="15"/>
  <p:tag name="QUESTION" val="2"/>
  <p:tag name="TYPE" val="2"/>
  <p:tag name="ADVANCEDANSWER" val="&lt;AdvancedAnswer Type=&quot;Multiple&quot;&gt;&#10;  &lt;Ignore&gt;&#10;    &lt;ItemOrder&gt;false&lt;/ItemOrder&gt;&#10;    &lt;AdditionalWords&gt;false&lt;/AdditionalWords&gt;&#10;    &lt;Spacing&gt;false&lt;/Spacing&gt;&#10;    &lt;Caps&gt;false&lt;/Caps&gt;&#10;    &lt;Punctuation&gt;false&lt;/Punctuation&gt;&#10;    &lt;EndingS&gt;false&lt;/EndingS&gt;&#10;  &lt;/Ignore&gt;&#10;  &lt;Numeric&gt;&#10;    &lt;ConvertFractions&gt;false&lt;/ConvertFractions&gt;&#10;    &lt;RequirePrecision Enabled=&quot;false&quot;&gt;0&lt;/RequirePrecision&gt;&#10;  &lt;/Numeric&gt;&#10;  &lt;Misspellings Allowed=&quot;false&quot;&gt;0&lt;/Misspellings&gt;&#10;  &lt;Points&gt;&#10;    &lt;AddPoints Enabled=&quot;false&quot; Action=&quot;None&quot;&gt;0&lt;/AddPoints&gt;&#10;  &lt;/Points&gt;&#10;  &lt;AnswerData&gt;&#10;    &lt;Answer Points=&quot;1&quot; Flags=&quot;OR&quot;&gt;&lt;![CDATA[A]]&gt;&lt;/Answer&gt;&#10;  &lt;/AnswerData&gt;&#10;&lt;/AdvancedAnswer&gt;"/>
  <p:tag name="ANSWER" val="* A"/>
  <p:tag name="POINTS" val="1"/>
  <p:tag name="QUESTIONTEXT" val="&lt;QuestionTextInfo Enabled=&quot;false&quot;&gt;&#10;  &lt;QuestionText&gt;&lt;![CDATA[]]&gt;&lt;/QuestionText&gt;&#10;  &lt;AlternateText Enabled=&quot;false&quot;&gt;&#10;    &lt;Line&gt;&lt;![CDATA[Languages that evolved from Latin]]&gt;&lt;/Line&gt;&#10;    &lt;Line&gt;&lt;![CDATA[Languages that are coupled together]]&gt;&lt;/Line&gt;&#10;    &lt;Line&gt;&lt;![CDATA[Languages that sound romantic]]&gt;&lt;/Line&gt;&#10;  &lt;/AlternateText&gt;&#10;&lt;/QuestionTextInfo&gt;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" val="15"/>
  <p:tag name="QUESTION" val="2"/>
  <p:tag name="TYPE" val="2"/>
  <p:tag name="ADVANCEDANSWER" val="&lt;AdvancedAnswer Type=&quot;Multiple&quot;&gt;&#10;  &lt;Ignore&gt;&#10;    &lt;ItemOrder&gt;false&lt;/ItemOrder&gt;&#10;    &lt;AdditionalWords&gt;false&lt;/AdditionalWords&gt;&#10;    &lt;Spacing&gt;false&lt;/Spacing&gt;&#10;    &lt;Caps&gt;false&lt;/Caps&gt;&#10;    &lt;Punctuation&gt;false&lt;/Punctuation&gt;&#10;    &lt;EndingS&gt;false&lt;/EndingS&gt;&#10;  &lt;/Ignore&gt;&#10;  &lt;Numeric&gt;&#10;    &lt;ConvertFractions&gt;false&lt;/ConvertFractions&gt;&#10;    &lt;RequirePrecision Enabled=&quot;false&quot;&gt;0&lt;/RequirePrecision&gt;&#10;  &lt;/Numeric&gt;&#10;  &lt;Misspellings Allowed=&quot;false&quot;&gt;0&lt;/Misspellings&gt;&#10;  &lt;Points&gt;&#10;    &lt;AddPoints Enabled=&quot;false&quot; Action=&quot;None&quot;&gt;0&lt;/AddPoints&gt;&#10;  &lt;/Points&gt;&#10;  &lt;AnswerData&gt;&#10;    &lt;Answer Points=&quot;1&quot; Flags=&quot;OR&quot;&gt;&lt;![CDATA[B]]&gt;&lt;/Answer&gt;&#10;  &lt;/AnswerData&gt;&#10;&lt;/AdvancedAnswer&gt;"/>
  <p:tag name="ANSWER" val="* B"/>
  <p:tag name="POINTS" val="1"/>
  <p:tag name="QUESTIONTEXT" val="&lt;QuestionTextInfo Enabled=&quot;false&quot;&gt;&#10;  &lt;QuestionText&gt;&lt;![CDATA[]]&gt;&lt;/QuestionText&gt;&#10;  &lt;AlternateText Enabled=&quot;false&quot;&gt;&#10;    &lt;Line&gt;&lt;![CDATA[Catalan]]&gt;&lt;/Line&gt;&#10;    &lt;Line&gt;&lt;![CDATA[Breton]]&gt;&lt;/Line&gt;&#10;    &lt;Line&gt;&lt;![CDATA[Galician]]&gt;&lt;/Line&gt;&#10;  &lt;/AlternateText&gt;&#10;&lt;/QuestionTextInfo&gt;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" val="15"/>
  <p:tag name="QUESTION" val="2"/>
  <p:tag name="TYPE" val="2"/>
  <p:tag name="ADVANCEDANSWER" val="&lt;AdvancedAnswer Type=&quot;Multiple&quot;&gt;&#10;  &lt;Ignore&gt;&#10;    &lt;ItemOrder&gt;false&lt;/ItemOrder&gt;&#10;    &lt;AdditionalWords&gt;false&lt;/AdditionalWords&gt;&#10;    &lt;Spacing&gt;false&lt;/Spacing&gt;&#10;    &lt;Caps&gt;false&lt;/Caps&gt;&#10;    &lt;Punctuation&gt;false&lt;/Punctuation&gt;&#10;    &lt;EndingS&gt;false&lt;/EndingS&gt;&#10;  &lt;/Ignore&gt;&#10;  &lt;Numeric&gt;&#10;    &lt;ConvertFractions&gt;false&lt;/ConvertFractions&gt;&#10;    &lt;RequirePrecision Enabled=&quot;false&quot;&gt;0&lt;/RequirePrecision&gt;&#10;  &lt;/Numeric&gt;&#10;  &lt;Misspellings Allowed=&quot;false&quot;&gt;0&lt;/Misspellings&gt;&#10;  &lt;Points&gt;&#10;    &lt;AddPoints Enabled=&quot;false&quot; Action=&quot;None&quot;&gt;0&lt;/AddPoints&gt;&#10;  &lt;/Points&gt;&#10;  &lt;AnswerData&gt;&#10;    &lt;Answer Points=&quot;1&quot; Flags=&quot;OR&quot;&gt;&lt;![CDATA[C]]&gt;&lt;/Answer&gt;&#10;  &lt;/AnswerData&gt;&#10;&lt;/AdvancedAnswer&gt;"/>
  <p:tag name="ANSWER" val="* C"/>
  <p:tag name="POINTS" val="1"/>
  <p:tag name="QUESTIONTEXT" val="&lt;QuestionTextInfo Enabled=&quot;false&quot;&gt;&#10;  &lt;QuestionText&gt;&lt;![CDATA[]]&gt;&lt;/QuestionText&gt;&#10;  &lt;AlternateText Enabled=&quot;false&quot;&gt;&#10;    &lt;Line&gt;&lt;![CDATA[Only one language]]&gt;&lt;/Line&gt;&#10;    &lt;Line&gt;&lt;![CDATA[Two languages]]&gt;&lt;/Line&gt;&#10;    &lt;Line&gt;&lt;![CDATA[Multiple languages]]&gt;&lt;/Line&gt;&#10;  &lt;/AlternateText&gt;&#10;&lt;/QuestionTextInfo&gt;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" val="15"/>
  <p:tag name="QUESTION" val="2"/>
  <p:tag name="TYPE" val="2"/>
  <p:tag name="ADVANCEDANSWER" val="&lt;AdvancedAnswer Type=&quot;Multiple&quot;&gt;&#10;  &lt;Ignore&gt;&#10;    &lt;ItemOrder&gt;false&lt;/ItemOrder&gt;&#10;    &lt;AdditionalWords&gt;false&lt;/AdditionalWords&gt;&#10;    &lt;Spacing&gt;false&lt;/Spacing&gt;&#10;    &lt;Caps&gt;false&lt;/Caps&gt;&#10;    &lt;Punctuation&gt;false&lt;/Punctuation&gt;&#10;    &lt;EndingS&gt;false&lt;/EndingS&gt;&#10;  &lt;/Ignore&gt;&#10;  &lt;Numeric&gt;&#10;    &lt;ConvertFractions&gt;false&lt;/ConvertFractions&gt;&#10;    &lt;RequirePrecision Enabled=&quot;false&quot;&gt;0&lt;/RequirePrecision&gt;&#10;  &lt;/Numeric&gt;&#10;  &lt;Misspellings Allowed=&quot;false&quot;&gt;0&lt;/Misspellings&gt;&#10;  &lt;Points&gt;&#10;    &lt;AddPoints Enabled=&quot;false&quot; Action=&quot;None&quot;&gt;0&lt;/AddPoints&gt;&#10;  &lt;/Points&gt;&#10;  &lt;AnswerData&gt;&#10;    &lt;Answer Points=&quot;1&quot; Flags=&quot;OR&quot;&gt;&lt;![CDATA[C]]&gt;&lt;/Answer&gt;&#10;  &lt;/AnswerData&gt;&#10;&lt;/AdvancedAnswer&gt;"/>
  <p:tag name="ANSWER" val="* C"/>
  <p:tag name="POINTS" val="1"/>
  <p:tag name="QUESTIONTEXT" val="&lt;QuestionTextInfo Enabled=&quot;false&quot;&gt;&#10;  &lt;QuestionText&gt;&lt;![CDATA[]]&gt;&lt;/QuestionText&gt;&#10;  &lt;AlternateText Enabled=&quot;false&quot;&gt;&#10;    &lt;Line&gt;&lt;![CDATA[One]]&gt;&lt;/Line&gt;&#10;    &lt;Line&gt;&lt;![CDATA[Two]]&gt;&lt;/Line&gt;&#10;    &lt;Line&gt;&lt;![CDATA[Three]]&gt;&lt;/Line&gt;&#10;  &lt;/AlternateText&gt;&#10;&lt;/QuestionTextInfo&gt;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" val="15"/>
  <p:tag name="QUESTION" val="2"/>
  <p:tag name="TYPE" val="2"/>
  <p:tag name="ADVANCEDANSWER" val="&lt;AdvancedAnswer Type=&quot;Multiple&quot;&gt;&#10;  &lt;Ignore&gt;&#10;    &lt;ItemOrder&gt;false&lt;/ItemOrder&gt;&#10;    &lt;AdditionalWords&gt;false&lt;/AdditionalWords&gt;&#10;    &lt;Spacing&gt;false&lt;/Spacing&gt;&#10;    &lt;Caps&gt;false&lt;/Caps&gt;&#10;    &lt;Punctuation&gt;false&lt;/Punctuation&gt;&#10;    &lt;EndingS&gt;false&lt;/EndingS&gt;&#10;  &lt;/Ignore&gt;&#10;  &lt;Numeric&gt;&#10;    &lt;ConvertFractions&gt;false&lt;/ConvertFractions&gt;&#10;    &lt;RequirePrecision Enabled=&quot;false&quot;&gt;0&lt;/RequirePrecision&gt;&#10;  &lt;/Numeric&gt;&#10;  &lt;Misspellings Allowed=&quot;false&quot;&gt;0&lt;/Misspellings&gt;&#10;  &lt;Points&gt;&#10;    &lt;AddPoints Enabled=&quot;false&quot; Action=&quot;None&quot;&gt;0&lt;/AddPoints&gt;&#10;  &lt;/Points&gt;&#10;  &lt;AnswerData&gt;&#10;    &lt;Answer Points=&quot;1&quot; Flags=&quot;OR&quot;&gt;&lt;![CDATA[B]]&gt;&lt;/Answer&gt;&#10;  &lt;/AnswerData&gt;&#10;&lt;/AdvancedAnswer&gt;"/>
  <p:tag name="ANSWER" val="* B"/>
  <p:tag name="POINTS" val="1"/>
  <p:tag name="QUESTIONTEXT" val="&lt;QuestionTextInfo Enabled=&quot;false&quot;&gt;&#10;  &lt;QuestionText&gt;&lt;![CDATA[]]&gt;&lt;/QuestionText&gt;&#10;  &lt;AlternateText Enabled=&quot;false&quot;&gt;&#10;    &lt;Line&gt;&lt;![CDATA[Jelly]]&gt;&lt;/Line&gt;&#10;    &lt;Line&gt;&lt;![CDATA[Ice  Cream]]&gt;&lt;/Line&gt;&#10;    &lt;Line&gt;&lt;![CDATA[Fish]]&gt;&lt;/Line&gt;&#10;  &lt;/AlternateText&gt;&#10;&lt;/QuestionTextInfo&gt;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" val="15"/>
  <p:tag name="QUESTION" val="2"/>
  <p:tag name="TYPE" val="2"/>
  <p:tag name="ADVANCEDANSWER" val="&lt;AdvancedAnswer Type=&quot;Multiple&quot;&gt;&#10;  &lt;Ignore&gt;&#10;    &lt;ItemOrder&gt;false&lt;/ItemOrder&gt;&#10;    &lt;AdditionalWords&gt;false&lt;/AdditionalWords&gt;&#10;    &lt;Spacing&gt;false&lt;/Spacing&gt;&#10;    &lt;Caps&gt;false&lt;/Caps&gt;&#10;    &lt;Punctuation&gt;false&lt;/Punctuation&gt;&#10;    &lt;EndingS&gt;false&lt;/EndingS&gt;&#10;  &lt;/Ignore&gt;&#10;  &lt;Numeric&gt;&#10;    &lt;ConvertFractions&gt;false&lt;/ConvertFractions&gt;&#10;    &lt;RequirePrecision Enabled=&quot;false&quot;&gt;0&lt;/RequirePrecision&gt;&#10;  &lt;/Numeric&gt;&#10;  &lt;Misspellings Allowed=&quot;false&quot;&gt;0&lt;/Misspellings&gt;&#10;  &lt;Points&gt;&#10;    &lt;AddPoints Enabled=&quot;false&quot; Action=&quot;None&quot;&gt;0&lt;/AddPoints&gt;&#10;  &lt;/Points&gt;&#10;  &lt;AnswerData&gt;&#10;    &lt;Answer Points=&quot;1&quot; Flags=&quot;OR&quot;&gt;&lt;![CDATA[B]]&gt;&lt;/Answer&gt;&#10;  &lt;/AnswerData&gt;&#10;&lt;/AdvancedAnswer&gt;"/>
  <p:tag name="ANSWER" val="* B"/>
  <p:tag name="POINTS" val="1"/>
  <p:tag name="QUESTIONTEXT" val="&lt;QuestionTextInfo Enabled=&quot;false&quot;&gt;&#10;  &lt;QuestionText&gt;&lt;![CDATA[]]&gt;&lt;/QuestionText&gt;&#10;  &lt;AlternateText Enabled=&quot;false&quot;&gt;&#10;    &lt;Line&gt;&lt;![CDATA[Jelly]]&gt;&lt;/Line&gt;&#10;    &lt;Line&gt;&lt;![CDATA[Ice  Cream]]&gt;&lt;/Line&gt;&#10;    &lt;Line&gt;&lt;![CDATA[Fish]]&gt;&lt;/Line&gt;&#10;  &lt;/AlternateText&gt;&#10;&lt;/QuestionTextInfo&gt;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" val="15"/>
  <p:tag name="QUESTION" val="2"/>
  <p:tag name="TYPE" val="2"/>
  <p:tag name="ADVANCEDANSWER" val="&lt;AdvancedAnswer Type=&quot;Multiple&quot;&gt;&#10;  &lt;Ignore&gt;&#10;    &lt;ItemOrder&gt;false&lt;/ItemOrder&gt;&#10;    &lt;AdditionalWords&gt;false&lt;/AdditionalWords&gt;&#10;    &lt;Spacing&gt;false&lt;/Spacing&gt;&#10;    &lt;Caps&gt;false&lt;/Caps&gt;&#10;    &lt;Punctuation&gt;false&lt;/Punctuation&gt;&#10;    &lt;EndingS&gt;false&lt;/EndingS&gt;&#10;  &lt;/Ignore&gt;&#10;  &lt;Numeric&gt;&#10;    &lt;ConvertFractions&gt;false&lt;/ConvertFractions&gt;&#10;    &lt;RequirePrecision Enabled=&quot;false&quot;&gt;0&lt;/RequirePrecision&gt;&#10;  &lt;/Numeric&gt;&#10;  &lt;Misspellings Allowed=&quot;false&quot;&gt;0&lt;/Misspellings&gt;&#10;  &lt;Points&gt;&#10;    &lt;AddPoints Enabled=&quot;false&quot; Action=&quot;None&quot;&gt;0&lt;/AddPoints&gt;&#10;  &lt;/Points&gt;&#10;  &lt;AnswerData&gt;&#10;    &lt;Answer Points=&quot;1&quot; Flags=&quot;OR&quot;&gt;&lt;![CDATA[B]]&gt;&lt;/Answer&gt;&#10;  &lt;/AnswerData&gt;&#10;&lt;/AdvancedAnswer&gt;"/>
  <p:tag name="ANSWER" val="* B"/>
  <p:tag name="POINTS" val="1"/>
  <p:tag name="QUESTIONTEXT" val="&lt;QuestionTextInfo Enabled=&quot;false&quot;&gt;&#10;  &lt;QuestionText&gt;&lt;![CDATA[]]&gt;&lt;/QuestionText&gt;&#10;  &lt;AlternateText Enabled=&quot;false&quot;&gt;&#10;    &lt;Line&gt;&lt;![CDATA[Jelly]]&gt;&lt;/Line&gt;&#10;    &lt;Line&gt;&lt;![CDATA[Ice  Cream]]&gt;&lt;/Line&gt;&#10;    &lt;Line&gt;&lt;![CDATA[Fish]]&gt;&lt;/Line&gt;&#10;  &lt;/AlternateText&gt;&#10;&lt;/QuestionTextInfo&gt;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" val="15"/>
  <p:tag name="QUESTION" val="2"/>
  <p:tag name="TYPE" val="2"/>
  <p:tag name="ADVANCEDANSWER" val="&lt;AdvancedAnswer Type=&quot;Multiple&quot;&gt;&#10;  &lt;Ignore&gt;&#10;    &lt;ItemOrder&gt;false&lt;/ItemOrder&gt;&#10;    &lt;AdditionalWords&gt;false&lt;/AdditionalWords&gt;&#10;    &lt;Spacing&gt;false&lt;/Spacing&gt;&#10;    &lt;Caps&gt;false&lt;/Caps&gt;&#10;    &lt;Punctuation&gt;false&lt;/Punctuation&gt;&#10;    &lt;EndingS&gt;false&lt;/EndingS&gt;&#10;  &lt;/Ignore&gt;&#10;  &lt;Numeric&gt;&#10;    &lt;ConvertFractions&gt;false&lt;/ConvertFractions&gt;&#10;    &lt;RequirePrecision Enabled=&quot;false&quot;&gt;0&lt;/RequirePrecision&gt;&#10;  &lt;/Numeric&gt;&#10;  &lt;Misspellings Allowed=&quot;false&quot;&gt;0&lt;/Misspellings&gt;&#10;  &lt;Points&gt;&#10;    &lt;AddPoints Enabled=&quot;false&quot; Action=&quot;None&quot;&gt;0&lt;/AddPoints&gt;&#10;  &lt;/Points&gt;&#10;  &lt;AnswerData&gt;&#10;    &lt;Answer Points=&quot;1&quot; Flags=&quot;OR&quot;&gt;&lt;![CDATA[B]]&gt;&lt;/Answer&gt;&#10;  &lt;/AnswerData&gt;&#10;&lt;/AdvancedAnswer&gt;"/>
  <p:tag name="ANSWER" val="* B"/>
  <p:tag name="POINTS" val="1"/>
  <p:tag name="QUESTIONTEXT" val="&lt;QuestionTextInfo Enabled=&quot;false&quot;&gt;&#10;  &lt;QuestionText&gt;&lt;![CDATA[1.  In which European city would you find                              this landmark?]]&gt;&lt;/QuestionText&gt;&#10;  &lt;AlternateText Enabled=&quot;false&quot;&gt;&#10;    &lt;Line&gt;&lt;![CDATA[Budapest]]&gt;&lt;/Line&gt;&#10;    &lt;Line&gt;&lt;![CDATA[Paris]]&gt;&lt;/Line&gt;&#10;    &lt;Line&gt;&lt;![CDATA[Copenhagen]]&gt;&lt;/Line&gt;&#10;  &lt;/AlternateText&gt;&#10;&lt;/Question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" val="15"/>
  <p:tag name="QUESTION" val="2"/>
  <p:tag name="TYPE" val="2"/>
  <p:tag name="ADVANCEDANSWER" val="&lt;AdvancedAnswer Type=&quot;Multiple&quot;&gt;&#10;  &lt;Ignore&gt;&#10;    &lt;ItemOrder&gt;false&lt;/ItemOrder&gt;&#10;    &lt;AdditionalWords&gt;false&lt;/AdditionalWords&gt;&#10;    &lt;Spacing&gt;false&lt;/Spacing&gt;&#10;    &lt;Caps&gt;false&lt;/Caps&gt;&#10;    &lt;Punctuation&gt;false&lt;/Punctuation&gt;&#10;    &lt;EndingS&gt;false&lt;/EndingS&gt;&#10;  &lt;/Ignore&gt;&#10;  &lt;Numeric&gt;&#10;    &lt;ConvertFractions&gt;false&lt;/ConvertFractions&gt;&#10;    &lt;RequirePrecision Enabled=&quot;false&quot;&gt;0&lt;/RequirePrecision&gt;&#10;  &lt;/Numeric&gt;&#10;  &lt;Misspellings Allowed=&quot;false&quot;&gt;0&lt;/Misspellings&gt;&#10;  &lt;Points&gt;&#10;    &lt;AddPoints Enabled=&quot;false&quot; Action=&quot;None&quot;&gt;0&lt;/AddPoints&gt;&#10;  &lt;/Points&gt;&#10;  &lt;AnswerData&gt;&#10;    &lt;Answer Points=&quot;1&quot; Flags=&quot;OR&quot;&gt;&lt;![CDATA[B]]&gt;&lt;/Answer&gt;&#10;  &lt;/AnswerData&gt;&#10;&lt;/AdvancedAnswer&gt;"/>
  <p:tag name="ANSWER" val="* B"/>
  <p:tag name="POINTS" val="1"/>
  <p:tag name="QUESTIONTEXT" val="&lt;QuestionTextInfo Enabled=&quot;false&quot;&gt;&#10;  &lt;QuestionText&gt;&lt;![CDATA[]]&gt;&lt;/QuestionText&gt;&#10;  &lt;AlternateText Enabled=&quot;false&quot;&gt;&#10;    &lt;Line&gt;&lt;![CDATA[Norway]]&gt;&lt;/Line&gt;&#10;    &lt;Line&gt;&lt;![CDATA[Slovenia]]&gt;&lt;/Line&gt;&#10;    &lt;Line&gt;&lt;![CDATA[Ireland]]&gt;&lt;/Line&gt;&#10;  &lt;/AlternateText&gt;&#10;&lt;/QuestionTextInfo&gt;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" val="15"/>
  <p:tag name="QUESTION" val="2"/>
  <p:tag name="TYPE" val="2"/>
  <p:tag name="ADVANCEDANSWER" val="&lt;AdvancedAnswer Type=&quot;Multiple&quot;&gt;&#10;  &lt;Ignore&gt;&#10;    &lt;ItemOrder&gt;false&lt;/ItemOrder&gt;&#10;    &lt;AdditionalWords&gt;false&lt;/AdditionalWords&gt;&#10;    &lt;Spacing&gt;false&lt;/Spacing&gt;&#10;    &lt;Caps&gt;false&lt;/Caps&gt;&#10;    &lt;Punctuation&gt;false&lt;/Punctuation&gt;&#10;    &lt;EndingS&gt;false&lt;/EndingS&gt;&#10;  &lt;/Ignore&gt;&#10;  &lt;Numeric&gt;&#10;    &lt;ConvertFractions&gt;false&lt;/ConvertFractions&gt;&#10;    &lt;RequirePrecision Enabled=&quot;false&quot;&gt;0&lt;/RequirePrecision&gt;&#10;  &lt;/Numeric&gt;&#10;  &lt;Misspellings Allowed=&quot;false&quot;&gt;0&lt;/Misspellings&gt;&#10;  &lt;Points&gt;&#10;    &lt;AddPoints Enabled=&quot;false&quot; Action=&quot;None&quot;&gt;0&lt;/AddPoints&gt;&#10;  &lt;/Points&gt;&#10;  &lt;AnswerData&gt;&#10;    &lt;Answer Points=&quot;1&quot; Flags=&quot;OR&quot;&gt;&lt;![CDATA[B]]&gt;&lt;/Answer&gt;&#10;  &lt;/AnswerData&gt;&#10;&lt;/AdvancedAnswer&gt;"/>
  <p:tag name="ANSWER" val="* B"/>
  <p:tag name="POINTS" val="1"/>
  <p:tag name="QUESTIONTEXT" val="&lt;QuestionTextInfo Enabled=&quot;false&quot;&gt;&#10;  &lt;QuestionText&gt;&lt;![CDATA[2.  Who is this famous European politician?]]&gt;&lt;/QuestionText&gt;&#10;  &lt;AlternateText Enabled=&quot;false&quot;&gt;&#10;    &lt;Line&gt;&lt;![CDATA[Marine le Pen]]&gt;&lt;/Line&gt;&#10;    &lt;Line&gt;&lt;![CDATA[Nicola Sturgeon]]&gt;&lt;/Line&gt;&#10;    &lt;Line&gt;&lt;![CDATA[Angela Merkel]]&gt;&lt;/Line&gt;&#10;  &lt;/AlternateText&gt;&#10;&lt;/QuestionTextInfo&gt;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" val="15"/>
  <p:tag name="QUESTION" val="2"/>
  <p:tag name="TYPE" val="2"/>
  <p:tag name="ADVANCEDANSWER" val="&lt;AdvancedAnswer Type=&quot;Multiple&quot;&gt;&#10;  &lt;Ignore&gt;&#10;    &lt;ItemOrder&gt;false&lt;/ItemOrder&gt;&#10;    &lt;AdditionalWords&gt;false&lt;/AdditionalWords&gt;&#10;    &lt;Spacing&gt;false&lt;/Spacing&gt;&#10;    &lt;Caps&gt;false&lt;/Caps&gt;&#10;    &lt;Punctuation&gt;false&lt;/Punctuation&gt;&#10;    &lt;EndingS&gt;false&lt;/EndingS&gt;&#10;  &lt;/Ignore&gt;&#10;  &lt;Numeric&gt;&#10;    &lt;ConvertFractions&gt;false&lt;/ConvertFractions&gt;&#10;    &lt;RequirePrecision Enabled=&quot;false&quot;&gt;0&lt;/RequirePrecision&gt;&#10;  &lt;/Numeric&gt;&#10;  &lt;Misspellings Allowed=&quot;false&quot;&gt;0&lt;/Misspellings&gt;&#10;  &lt;Points&gt;&#10;    &lt;AddPoints Enabled=&quot;false&quot; Action=&quot;None&quot;&gt;0&lt;/AddPoints&gt;&#10;  &lt;/Points&gt;&#10;  &lt;AnswerData&gt;&#10;    &lt;Answer Points=&quot;1&quot; Flags=&quot;OR&quot;&gt;&lt;![CDATA[C]]&gt;&lt;/Answer&gt;&#10;  &lt;/AnswerData&gt;&#10;&lt;/AdvancedAnswer&gt;"/>
  <p:tag name="ANSWER" val="* C"/>
  <p:tag name="POINTS" val="1"/>
  <p:tag name="QUESTIONTEXT" val="&lt;QuestionTextInfo Enabled=&quot;false&quot;&gt;&#10;  &lt;QuestionText&gt;&lt;![CDATA[  3.  Who is this famous Spanish footballer?]]&gt;&lt;/QuestionText&gt;&#10;  &lt;AlternateText Enabled=&quot;false&quot;&gt;&#10;    &lt;Line&gt;&lt;![CDATA[ A.  Gerard Piqué]]&gt;&lt;/Line&gt;&#10;    &lt;Line&gt;&lt;![CDATA[ B.   Sergio Ramos]]&gt;&lt;/Line&gt;&#10;    &lt;Line&gt;&lt;![CDATA[ C.   Xabi Alonso]]&gt;&lt;/Line&gt;&#10;  &lt;/AlternateText&gt;&#10;&lt;/QuestionTextInfo&gt;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" val="15"/>
  <p:tag name="QUESTION" val="2"/>
  <p:tag name="TYPE" val="2"/>
  <p:tag name="ADVANCEDANSWER" val="&lt;AdvancedAnswer Type=&quot;Multiple&quot;&gt;&#10;  &lt;Ignore&gt;&#10;    &lt;ItemOrder&gt;false&lt;/ItemOrder&gt;&#10;    &lt;AdditionalWords&gt;false&lt;/AdditionalWords&gt;&#10;    &lt;Spacing&gt;false&lt;/Spacing&gt;&#10;    &lt;Caps&gt;false&lt;/Caps&gt;&#10;    &lt;Punctuation&gt;false&lt;/Punctuation&gt;&#10;    &lt;EndingS&gt;false&lt;/EndingS&gt;&#10;  &lt;/Ignore&gt;&#10;  &lt;Numeric&gt;&#10;    &lt;ConvertFractions&gt;false&lt;/ConvertFractions&gt;&#10;    &lt;RequirePrecision Enabled=&quot;false&quot;&gt;0&lt;/RequirePrecision&gt;&#10;  &lt;/Numeric&gt;&#10;  &lt;Misspellings Allowed=&quot;false&quot;&gt;0&lt;/Misspellings&gt;&#10;  &lt;Points&gt;&#10;    &lt;AddPoints Enabled=&quot;false&quot; Action=&quot;None&quot;&gt;0&lt;/AddPoints&gt;&#10;  &lt;/Points&gt;&#10;  &lt;AnswerData&gt;&#10;    &lt;Answer Points=&quot;1&quot; Flags=&quot;OR&quot;&gt;&lt;![CDATA[B]]&gt;&lt;/Answer&gt;&#10;  &lt;/AnswerData&gt;&#10;&lt;/AdvancedAnswer&gt;"/>
  <p:tag name="ANSWER" val="* B"/>
  <p:tag name="POINTS" val="1"/>
  <p:tag name="QUESTIONTEXT" val="&lt;QuestionTextInfo Enabled=&quot;false&quot;&gt;&#10;  &lt;QuestionText&gt;&lt;![CDATA[4.  Who is this European President?]]&gt;&lt;/QuestionText&gt;&#10;  &lt;AlternateText Enabled=&quot;false&quot;&gt;&#10;    &lt;Line&gt;&lt;![CDATA[François Hollande]]&gt;&lt;/Line&gt;&#10;    &lt;Line&gt;&lt;![CDATA[Michael D Higgins]]&gt;&lt;/Line&gt;&#10;    &lt;Line&gt;&lt;![CDATA[Sergio Mattarella]]&gt;&lt;/Line&gt;&#10;  &lt;/AlternateText&gt;&#10;&lt;/QuestionTextInfo&gt;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" val="15"/>
  <p:tag name="QUESTION" val="2"/>
  <p:tag name="TYPE" val="2"/>
  <p:tag name="ADVANCEDANSWER" val="&lt;AdvancedAnswer Type=&quot;Multiple&quot;&gt;&#10;  &lt;Ignore&gt;&#10;    &lt;ItemOrder&gt;false&lt;/ItemOrder&gt;&#10;    &lt;AdditionalWords&gt;false&lt;/AdditionalWords&gt;&#10;    &lt;Spacing&gt;false&lt;/Spacing&gt;&#10;    &lt;Caps&gt;false&lt;/Caps&gt;&#10;    &lt;Punctuation&gt;false&lt;/Punctuation&gt;&#10;    &lt;EndingS&gt;false&lt;/EndingS&gt;&#10;  &lt;/Ignore&gt;&#10;  &lt;Numeric&gt;&#10;    &lt;ConvertFractions&gt;false&lt;/ConvertFractions&gt;&#10;    &lt;RequirePrecision Enabled=&quot;false&quot;&gt;0&lt;/RequirePrecision&gt;&#10;  &lt;/Numeric&gt;&#10;  &lt;Misspellings Allowed=&quot;false&quot;&gt;0&lt;/Misspellings&gt;&#10;  &lt;Points&gt;&#10;    &lt;AddPoints Enabled=&quot;false&quot; Action=&quot;None&quot;&gt;0&lt;/AddPoints&gt;&#10;  &lt;/Points&gt;&#10;  &lt;AnswerData&gt;&#10;    &lt;Answer Points=&quot;1&quot; Flags=&quot;OR&quot;&gt;&lt;![CDATA[C]]&gt;&lt;/Answer&gt;&#10;  &lt;/AnswerData&gt;&#10;&lt;/AdvancedAnswer&gt;"/>
  <p:tag name="ANSWER" val="* C"/>
  <p:tag name="POINTS" val="1"/>
  <p:tag name="QUESTIONTEXT" val="&lt;QuestionTextInfo Enabled=&quot;false&quot;&gt;&#10;  &lt;QuestionText&gt;&lt;![CDATA[  5.  In which EU member state would you  find this beautiful lake?]]&gt;&lt;/QuestionText&gt;&#10;  &lt;AlternateText Enabled=&quot;false&quot;&gt;&#10;    &lt;Line&gt;&lt;![CDATA[Sweden]]&gt;&lt;/Line&gt;&#10;    &lt;Line&gt;&lt;![CDATA[Norway]]&gt;&lt;/Line&gt;&#10;    &lt;Line&gt;&lt;![CDATA[Slovenia]]&gt;&lt;/Line&gt;&#10;  &lt;/AlternateText&gt;&#10;&lt;/QuestionTextInfo&gt;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" val="15"/>
  <p:tag name="QUESTION" val="2"/>
  <p:tag name="TYPE" val="2"/>
  <p:tag name="ADVANCEDANSWER" val="&lt;AdvancedAnswer Type=&quot;Multiple&quot;&gt;&#10;  &lt;Ignore&gt;&#10;    &lt;ItemOrder&gt;false&lt;/ItemOrder&gt;&#10;    &lt;AdditionalWords&gt;false&lt;/AdditionalWords&gt;&#10;    &lt;Spacing&gt;false&lt;/Spacing&gt;&#10;    &lt;Caps&gt;false&lt;/Caps&gt;&#10;    &lt;Punctuation&gt;false&lt;/Punctuation&gt;&#10;    &lt;EndingS&gt;false&lt;/EndingS&gt;&#10;  &lt;/Ignore&gt;&#10;  &lt;Numeric&gt;&#10;    &lt;ConvertFractions&gt;false&lt;/ConvertFractions&gt;&#10;    &lt;RequirePrecision Enabled=&quot;false&quot;&gt;0&lt;/RequirePrecision&gt;&#10;  &lt;/Numeric&gt;&#10;  &lt;Misspellings Allowed=&quot;false&quot;&gt;0&lt;/Misspellings&gt;&#10;  &lt;Points&gt;&#10;    &lt;AddPoints Enabled=&quot;false&quot; Action=&quot;None&quot;&gt;0&lt;/AddPoints&gt;&#10;  &lt;/Points&gt;&#10;  &lt;AnswerData&gt;&#10;    &lt;Answer Points=&quot;1&quot; Flags=&quot;OR&quot;&gt;&lt;![CDATA[B]]&gt;&lt;/Answer&gt;&#10;  &lt;/AnswerData&gt;&#10;&lt;/AdvancedAnswer&gt;"/>
  <p:tag name="ANSWER" val="* B"/>
  <p:tag name="POINTS" val="1"/>
  <p:tag name="QUESTIONTEXT" val="&lt;QuestionTextInfo Enabled=&quot;false&quot;&gt;&#10;  &lt;QuestionText&gt;&lt;![CDATA[  6.  In which European capital would you                             find this landmark?]]&gt;&lt;/QuestionText&gt;&#10;  &lt;AlternateText Enabled=&quot;false&quot;&gt;&#10;    &lt;Line&gt;&lt;![CDATA[Paris]]&gt;&lt;/Line&gt;&#10;    &lt;Line&gt;&lt;![CDATA[Brussels]]&gt;&lt;/Line&gt;&#10;    &lt;Line&gt;&lt;![CDATA[Athens]]&gt;&lt;/Line&gt;&#10;  &lt;/AlternateText&gt;&#10;&lt;/QuestionTextInfo&gt;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" val="15"/>
  <p:tag name="QUESTION" val="2"/>
  <p:tag name="TYPE" val="2"/>
  <p:tag name="ADVANCEDANSWER" val="&lt;AdvancedAnswer Type=&quot;Multiple&quot;&gt;&#10;  &lt;Ignore&gt;&#10;    &lt;ItemOrder&gt;false&lt;/ItemOrder&gt;&#10;    &lt;AdditionalWords&gt;false&lt;/AdditionalWords&gt;&#10;    &lt;Spacing&gt;false&lt;/Spacing&gt;&#10;    &lt;Caps&gt;false&lt;/Caps&gt;&#10;    &lt;Punctuation&gt;false&lt;/Punctuation&gt;&#10;    &lt;EndingS&gt;false&lt;/EndingS&gt;&#10;  &lt;/Ignore&gt;&#10;  &lt;Numeric&gt;&#10;    &lt;ConvertFractions&gt;false&lt;/ConvertFractions&gt;&#10;    &lt;RequirePrecision Enabled=&quot;false&quot;&gt;0&lt;/RequirePrecision&gt;&#10;  &lt;/Numeric&gt;&#10;  &lt;Misspellings Allowed=&quot;false&quot;&gt;0&lt;/Misspellings&gt;&#10;  &lt;Points&gt;&#10;    &lt;AddPoints Enabled=&quot;false&quot; Action=&quot;None&quot;&gt;0&lt;/AddPoints&gt;&#10;  &lt;/Points&gt;&#10;  &lt;AnswerData&gt;&#10;    &lt;Answer Points=&quot;1&quot; Flags=&quot;OR&quot;&gt;&lt;![CDATA[B]]&gt;&lt;/Answer&gt;&#10;  &lt;/AnswerData&gt;&#10;&lt;/AdvancedAnswer&gt;"/>
  <p:tag name="ANSWER" val="* B"/>
  <p:tag name="POINTS" val="1"/>
  <p:tag name="QUESTIONTEXT" val="&lt;QuestionTextInfo Enabled=&quot;false&quot;&gt;&#10;  &lt;QuestionText&gt;&lt;![CDATA[  6.  In which European capital would you                             find this landmark?]]&gt;&lt;/QuestionText&gt;&#10;  &lt;AlternateText Enabled=&quot;false&quot;&gt;&#10;    &lt;Line&gt;&lt;![CDATA[Paris]]&gt;&lt;/Line&gt;&#10;    &lt;Line&gt;&lt;![CDATA[Brussels]]&gt;&lt;/Line&gt;&#10;    &lt;Line&gt;&lt;![CDATA[Athens]]&gt;&lt;/Line&gt;&#10;  &lt;/AlternateText&gt;&#10;&lt;/QuestionTextInfo&gt;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" val="15"/>
  <p:tag name="QUESTION" val="2"/>
  <p:tag name="TYPE" val="2"/>
  <p:tag name="ADVANCEDANSWER" val="&lt;AdvancedAnswer Type=&quot;Multiple&quot;&gt;&#10;  &lt;Ignore&gt;&#10;    &lt;ItemOrder&gt;false&lt;/ItemOrder&gt;&#10;    &lt;AdditionalWords&gt;false&lt;/AdditionalWords&gt;&#10;    &lt;Spacing&gt;false&lt;/Spacing&gt;&#10;    &lt;Caps&gt;false&lt;/Caps&gt;&#10;    &lt;Punctuation&gt;false&lt;/Punctuation&gt;&#10;    &lt;EndingS&gt;false&lt;/EndingS&gt;&#10;  &lt;/Ignore&gt;&#10;  &lt;Numeric&gt;&#10;    &lt;ConvertFractions&gt;false&lt;/ConvertFractions&gt;&#10;    &lt;RequirePrecision Enabled=&quot;false&quot;&gt;0&lt;/RequirePrecision&gt;&#10;  &lt;/Numeric&gt;&#10;  &lt;Misspellings Allowed=&quot;false&quot;&gt;0&lt;/Misspellings&gt;&#10;  &lt;Points&gt;&#10;    &lt;AddPoints Enabled=&quot;false&quot; Action=&quot;None&quot;&gt;0&lt;/AddPoints&gt;&#10;  &lt;/Points&gt;&#10;  &lt;AnswerData&gt;&#10;    &lt;Answer Points=&quot;1&quot; Flags=&quot;OR&quot;&gt;&lt;![CDATA[B]]&gt;&lt;/Answer&gt;&#10;  &lt;/AnswerData&gt;&#10;&lt;/AdvancedAnswer&gt;"/>
  <p:tag name="ANSWER" val="* B"/>
  <p:tag name="POINTS" val="1"/>
  <p:tag name="QUESTIONTEXT" val="&lt;QuestionTextInfo Enabled=&quot;false&quot;&gt;&#10;  &lt;QuestionText&gt;&lt;![CDATA[  6.  In which European capital would you                             find this landmark?]]&gt;&lt;/QuestionText&gt;&#10;  &lt;AlternateText Enabled=&quot;false&quot;&gt;&#10;    &lt;Line&gt;&lt;![CDATA[Paris]]&gt;&lt;/Line&gt;&#10;    &lt;Line&gt;&lt;![CDATA[Brussels]]&gt;&lt;/Line&gt;&#10;    &lt;Line&gt;&lt;![CDATA[Athens]]&gt;&lt;/Line&gt;&#10;  &lt;/AlternateText&gt;&#10;&lt;/QuestionTextInfo&gt;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" val="15"/>
  <p:tag name="QUESTION" val="2"/>
  <p:tag name="TYPE" val="2"/>
  <p:tag name="ADVANCEDANSWER" val="&lt;AdvancedAnswer Type=&quot;Multiple&quot;&gt;&#10;  &lt;Ignore&gt;&#10;    &lt;ItemOrder&gt;false&lt;/ItemOrder&gt;&#10;    &lt;AdditionalWords&gt;false&lt;/AdditionalWords&gt;&#10;    &lt;Spacing&gt;false&lt;/Spacing&gt;&#10;    &lt;Caps&gt;false&lt;/Caps&gt;&#10;    &lt;Punctuation&gt;false&lt;/Punctuation&gt;&#10;    &lt;EndingS&gt;false&lt;/EndingS&gt;&#10;  &lt;/Ignore&gt;&#10;  &lt;Numeric&gt;&#10;    &lt;ConvertFractions&gt;false&lt;/ConvertFractions&gt;&#10;    &lt;RequirePrecision Enabled=&quot;false&quot;&gt;0&lt;/RequirePrecision&gt;&#10;  &lt;/Numeric&gt;&#10;  &lt;Misspellings Allowed=&quot;false&quot;&gt;0&lt;/Misspellings&gt;&#10;  &lt;Points&gt;&#10;    &lt;AddPoints Enabled=&quot;false&quot; Action=&quot;None&quot;&gt;0&lt;/AddPoints&gt;&#10;  &lt;/Points&gt;&#10;  &lt;AnswerData&gt;&#10;    &lt;Answer Points=&quot;10&quot; Flags=&quot;OR&quot;&gt;&lt;![CDATA[B]]&gt;&lt;/Answer&gt;&#10;  &lt;/AnswerData&gt;&#10;&lt;/AdvancedAnswer&gt;"/>
  <p:tag name="ANSWER" val="* B"/>
  <p:tag name="POINTS" val="10"/>
  <p:tag name="QUESTIONTEXT" val="&lt;QuestionTextInfo Enabled=&quot;false&quot;&gt;&#10;  &lt;QuestionText&gt;&lt;![CDATA[]]&gt;&lt;/QuestionText&gt;&#10;  &lt;AlternateText Enabled=&quot;false&quot;&gt;&#10;    &lt;Line&gt;&lt;![CDATA[]]&gt;&lt;/Line&gt;&#10;    &lt;Line&gt;&lt;![CDATA[B]]&gt;&lt;/Line&gt;&#10;    &lt;Line&gt;&lt;![CDATA[C]]&gt;&lt;/Line&gt;&#10;  &lt;/AlternateText&gt;&#10;&lt;/QuestionTextInfo&gt;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" val="15"/>
  <p:tag name="QUESTION" val="2"/>
  <p:tag name="TYPE" val="2"/>
  <p:tag name="ADVANCEDANSWER" val="&lt;AdvancedAnswer Type=&quot;Multiple&quot;&gt;&#10;  &lt;Ignore&gt;&#10;    &lt;ItemOrder&gt;false&lt;/ItemOrder&gt;&#10;    &lt;AdditionalWords&gt;false&lt;/AdditionalWords&gt;&#10;    &lt;Spacing&gt;false&lt;/Spacing&gt;&#10;    &lt;Caps&gt;false&lt;/Caps&gt;&#10;    &lt;Punctuation&gt;false&lt;/Punctuation&gt;&#10;    &lt;EndingS&gt;false&lt;/EndingS&gt;&#10;  &lt;/Ignore&gt;&#10;  &lt;Numeric&gt;&#10;    &lt;ConvertFractions&gt;false&lt;/ConvertFractions&gt;&#10;    &lt;RequirePrecision Enabled=&quot;false&quot;&gt;0&lt;/RequirePrecision&gt;&#10;  &lt;/Numeric&gt;&#10;  &lt;Misspellings Allowed=&quot;false&quot;&gt;0&lt;/Misspellings&gt;&#10;  &lt;Points&gt;&#10;    &lt;AddPoints Enabled=&quot;false&quot; Action=&quot;None&quot;&gt;0&lt;/AddPoints&gt;&#10;  &lt;/Points&gt;&#10;  &lt;AnswerData&gt;&#10;    &lt;Answer Points=&quot;1&quot; Flags=&quot;OR&quot;&gt;&lt;![CDATA[C]]&gt;&lt;/Answer&gt;&#10;  &lt;/AnswerData&gt;&#10;&lt;/AdvancedAnswer&gt;"/>
  <p:tag name="ANSWER" val="* C"/>
  <p:tag name="POINTS" val="1"/>
  <p:tag name="QUESTIONTEXT" val="&lt;QuestionTextInfo Enabled=&quot;false&quot;&gt;&#10;  &lt;QuestionText&gt;&lt;![CDATA[]]&gt;&lt;/QuestionText&gt;&#10;  &lt;AlternateText Enabled=&quot;false&quot;&gt;&#10;    &lt;Line&gt;&lt;![CDATA[Germany]]&gt;&lt;/Line&gt;&#10;    &lt;Line&gt;&lt;![CDATA[Belgium]]&gt;&lt;/Line&gt;&#10;    &lt;Line&gt;&lt;![CDATA[Hungary]]&gt;&lt;/Line&gt;&#10;  &lt;/AlternateText&gt;&#10;&lt;/QuestionTextInfo&gt;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" val="15"/>
  <p:tag name="QUESTION" val="2"/>
  <p:tag name="TYPE" val="2"/>
  <p:tag name="ADVANCEDANSWER" val="&lt;AdvancedAnswer Type=&quot;Multiple&quot;&gt;&#10;  &lt;Ignore&gt;&#10;    &lt;ItemOrder&gt;false&lt;/ItemOrder&gt;&#10;    &lt;AdditionalWords&gt;false&lt;/AdditionalWords&gt;&#10;    &lt;Spacing&gt;false&lt;/Spacing&gt;&#10;    &lt;Caps&gt;false&lt;/Caps&gt;&#10;    &lt;Punctuation&gt;false&lt;/Punctuation&gt;&#10;    &lt;EndingS&gt;false&lt;/EndingS&gt;&#10;  &lt;/Ignore&gt;&#10;  &lt;Numeric&gt;&#10;    &lt;ConvertFractions&gt;false&lt;/ConvertFractions&gt;&#10;    &lt;RequirePrecision Enabled=&quot;false&quot;&gt;0&lt;/RequirePrecision&gt;&#10;  &lt;/Numeric&gt;&#10;  &lt;Misspellings Allowed=&quot;false&quot;&gt;0&lt;/Misspellings&gt;&#10;  &lt;Points&gt;&#10;    &lt;AddPoints Enabled=&quot;false&quot; Action=&quot;None&quot;&gt;0&lt;/AddPoints&gt;&#10;  &lt;/Points&gt;&#10;  &lt;AnswerData&gt;&#10;    &lt;Answer Points=&quot;1&quot; Flags=&quot;OR&quot;&gt;&lt;![CDATA[B]]&gt;&lt;/Answer&gt;&#10;  &lt;/AnswerData&gt;&#10;&lt;/AdvancedAnswer&gt;"/>
  <p:tag name="ANSWER" val="* B"/>
  <p:tag name="POINTS" val="1"/>
  <p:tag name="QUESTIONTEXT" val="&lt;QuestionTextInfo Enabled=&quot;false&quot;&gt;&#10;  &lt;QuestionText&gt;&lt;![CDATA[What country does this flag belong to?]]&gt;&lt;/QuestionText&gt;&#10;  &lt;AlternateText Enabled=&quot;false&quot;&gt;&#10;    &lt;Line&gt;&lt;![CDATA[Slovenia]]&gt;&lt;/Line&gt;&#10;    &lt;Line&gt;&lt;![CDATA[Hungary]]&gt;&lt;/Line&gt;&#10;    &lt;Line&gt;&lt;![CDATA[Italy]]&gt;&lt;/Line&gt;&#10;  &lt;/AlternateText&gt;&#10;&lt;/QuestionText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" val="15"/>
  <p:tag name="QUESTION" val="2"/>
  <p:tag name="TYPE" val="2"/>
  <p:tag name="ADVANCEDANSWER" val="&lt;AdvancedAnswer Type=&quot;Multiple&quot;&gt;&#10;  &lt;Ignore&gt;&#10;    &lt;ItemOrder&gt;false&lt;/ItemOrder&gt;&#10;    &lt;AdditionalWords&gt;false&lt;/AdditionalWords&gt;&#10;    &lt;Spacing&gt;false&lt;/Spacing&gt;&#10;    &lt;Caps&gt;false&lt;/Caps&gt;&#10;    &lt;Punctuation&gt;false&lt;/Punctuation&gt;&#10;    &lt;EndingS&gt;false&lt;/EndingS&gt;&#10;  &lt;/Ignore&gt;&#10;  &lt;Numeric&gt;&#10;    &lt;ConvertFractions&gt;false&lt;/ConvertFractions&gt;&#10;    &lt;RequirePrecision Enabled=&quot;false&quot;&gt;0&lt;/RequirePrecision&gt;&#10;  &lt;/Numeric&gt;&#10;  &lt;Misspellings Allowed=&quot;false&quot;&gt;0&lt;/Misspellings&gt;&#10;  &lt;Points&gt;&#10;    &lt;AddPoints Enabled=&quot;false&quot; Action=&quot;None&quot;&gt;0&lt;/AddPoints&gt;&#10;  &lt;/Points&gt;&#10;  &lt;AnswerData&gt;&#10;    &lt;Answer Points=&quot;1&quot; Flags=&quot;OR&quot;&gt;&lt;![CDATA[A]]&gt;&lt;/Answer&gt;&#10;  &lt;/AnswerData&gt;&#10;&lt;/AdvancedAnswer&gt;"/>
  <p:tag name="ANSWER" val="* A"/>
  <p:tag name="POINTS" val="1"/>
  <p:tag name="QUESTIONTEXT" val="&lt;QuestionTextInfo Enabled=&quot;false&quot;&gt;&#10;  &lt;QuestionText&gt;&lt;![CDATA[]]&gt;&lt;/QuestionText&gt;&#10;  &lt;AlternateText Enabled=&quot;false&quot;&gt;&#10;    &lt;Line&gt;&lt;![CDATA[Greece]]&gt;&lt;/Line&gt;&#10;    &lt;Line&gt;&lt;![CDATA[Bosnia and Herzogovina]]&gt;&lt;/Line&gt;&#10;    &lt;Line&gt;&lt;![CDATA[Croatia]]&gt;&lt;/Line&gt;&#10;  &lt;/AlternateText&gt;&#10;&lt;/QuestionTextInfo&gt;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" val="15"/>
  <p:tag name="QUESTION" val="2"/>
  <p:tag name="TYPE" val="2"/>
  <p:tag name="ADVANCEDANSWER" val="&lt;AdvancedAnswer Type=&quot;Multiple&quot;&gt;&#10;  &lt;Ignore&gt;&#10;    &lt;ItemOrder&gt;false&lt;/ItemOrder&gt;&#10;    &lt;AdditionalWords&gt;false&lt;/AdditionalWords&gt;&#10;    &lt;Spacing&gt;false&lt;/Spacing&gt;&#10;    &lt;Caps&gt;false&lt;/Caps&gt;&#10;    &lt;Punctuation&gt;false&lt;/Punctuation&gt;&#10;    &lt;EndingS&gt;false&lt;/EndingS&gt;&#10;  &lt;/Ignore&gt;&#10;  &lt;Numeric&gt;&#10;    &lt;ConvertFractions&gt;false&lt;/ConvertFractions&gt;&#10;    &lt;RequirePrecision Enabled=&quot;false&quot;&gt;0&lt;/RequirePrecision&gt;&#10;  &lt;/Numeric&gt;&#10;  &lt;Misspellings Allowed=&quot;false&quot;&gt;0&lt;/Misspellings&gt;&#10;  &lt;Points&gt;&#10;    &lt;AddPoints Enabled=&quot;false&quot; Action=&quot;None&quot;&gt;0&lt;/AddPoints&gt;&#10;  &lt;/Points&gt;&#10;  &lt;AnswerData&gt;&#10;    &lt;Answer Points=&quot;1&quot; Flags=&quot;OR&quot;&gt;&lt;![CDATA[A]]&gt;&lt;/Answer&gt;&#10;  &lt;/AnswerData&gt;&#10;&lt;/AdvancedAnswer&gt;"/>
  <p:tag name="ANSWER" val="* A"/>
  <p:tag name="POINTS" val="1"/>
  <p:tag name="QUESTIONTEXT" val="&lt;QuestionTextInfo Enabled=&quot;false&quot;&gt;&#10;  &lt;QuestionText&gt;&lt;![CDATA[Which two countries are the largest and the smallest within the EU?]]&gt;&lt;/QuestionText&gt;&#10;  &lt;AlternateText Enabled=&quot;false&quot;&gt;&#10;    &lt;Line&gt;&lt;![CDATA[France and Malta]]&gt;&lt;/Line&gt;&#10;    &lt;Line&gt;&lt;![CDATA[Germany and Luxemburg]]&gt;&lt;/Line&gt;&#10;    &lt;Line&gt;&lt;![CDATA[France and Cyprus]]&gt;&lt;/Line&gt;&#10;  &lt;/AlternateText&gt;&#10;&lt;/QuestionTextInfo&gt;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" val="15"/>
  <p:tag name="QUESTION" val="2"/>
  <p:tag name="TYPE" val="2"/>
  <p:tag name="ADVANCEDANSWER" val="&lt;AdvancedAnswer Type=&quot;Multiple&quot;&gt;&#10;  &lt;Ignore&gt;&#10;    &lt;ItemOrder&gt;false&lt;/ItemOrder&gt;&#10;    &lt;AdditionalWords&gt;false&lt;/AdditionalWords&gt;&#10;    &lt;Spacing&gt;false&lt;/Spacing&gt;&#10;    &lt;Caps&gt;false&lt;/Caps&gt;&#10;    &lt;Punctuation&gt;false&lt;/Punctuation&gt;&#10;    &lt;EndingS&gt;false&lt;/EndingS&gt;&#10;  &lt;/Ignore&gt;&#10;  &lt;Numeric&gt;&#10;    &lt;ConvertFractions&gt;false&lt;/ConvertFractions&gt;&#10;    &lt;RequirePrecision Enabled=&quot;false&quot;&gt;0&lt;/RequirePrecision&gt;&#10;  &lt;/Numeric&gt;&#10;  &lt;Misspellings Allowed=&quot;false&quot;&gt;0&lt;/Misspellings&gt;&#10;  &lt;Points&gt;&#10;    &lt;AddPoints Enabled=&quot;false&quot; Action=&quot;None&quot;&gt;0&lt;/AddPoints&gt;&#10;  &lt;/Points&gt;&#10;  &lt;AnswerData&gt;&#10;    &lt;Answer Points=&quot;1&quot; Flags=&quot;OR&quot;&gt;&lt;![CDATA[B]]&gt;&lt;/Answer&gt;&#10;  &lt;/AnswerData&gt;&#10;&lt;/AdvancedAnswer&gt;"/>
  <p:tag name="ANSWER" val="* B"/>
  <p:tag name="POINTS" val="1"/>
  <p:tag name="QUESTIONTEXT" val="&lt;QuestionTextInfo Enabled=&quot;false&quot;&gt;&#10;  &lt;QuestionText&gt;&lt;![CDATA[      In which year were Euro banknotes   officially launched?]]&gt;&lt;/QuestionText&gt;&#10;  &lt;AlternateText Enabled=&quot;false&quot;&gt;&#10;    &lt;Line&gt;&lt;![CDATA[1998]]&gt;&lt;/Line&gt;&#10;    &lt;Line&gt;&lt;![CDATA[2002]]&gt;&lt;/Line&gt;&#10;    &lt;Line&gt;&lt;![CDATA[2004]]&gt;&lt;/Line&gt;&#10;  &lt;/AlternateText&gt;&#10;&lt;/QuestionText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" val="15"/>
  <p:tag name="QUESTION" val="2"/>
  <p:tag name="TYPE" val="2"/>
  <p:tag name="ADVANCEDANSWER" val="&lt;AdvancedAnswer Type=&quot;Multiple&quot;&gt;&#10;  &lt;Ignore&gt;&#10;    &lt;ItemOrder&gt;false&lt;/ItemOrder&gt;&#10;    &lt;AdditionalWords&gt;false&lt;/AdditionalWords&gt;&#10;    &lt;Spacing&gt;false&lt;/Spacing&gt;&#10;    &lt;Caps&gt;false&lt;/Caps&gt;&#10;    &lt;Punctuation&gt;false&lt;/Punctuation&gt;&#10;    &lt;EndingS&gt;false&lt;/EndingS&gt;&#10;  &lt;/Ignore&gt;&#10;  &lt;Numeric&gt;&#10;    &lt;ConvertFractions&gt;false&lt;/ConvertFractions&gt;&#10;    &lt;RequirePrecision Enabled=&quot;false&quot;&gt;0&lt;/RequirePrecision&gt;&#10;  &lt;/Numeric&gt;&#10;  &lt;Misspellings Allowed=&quot;false&quot;&gt;0&lt;/Misspellings&gt;&#10;  &lt;Points&gt;&#10;    &lt;AddPoints Enabled=&quot;false&quot; Action=&quot;None&quot;&gt;0&lt;/AddPoints&gt;&#10;  &lt;/Points&gt;&#10;  &lt;AnswerData&gt;&#10;    &lt;Answer Points=&quot;1&quot; Flags=&quot;OR&quot;&gt;&lt;![CDATA[A]]&gt;&lt;/Answer&gt;&#10;  &lt;/AnswerData&gt;&#10;&lt;/AdvancedAnswer&gt;"/>
  <p:tag name="ANSWER" val="* A"/>
  <p:tag name="POINTS" val="1"/>
  <p:tag name="QUESTIONTEXT" val="&lt;QuestionTextInfo Enabled=&quot;false&quot;&gt;&#10;  &lt;QuestionText&gt;&lt;![CDATA[]]&gt;&lt;/QuestionText&gt;&#10;  &lt;AlternateText Enabled=&quot;false&quot;&gt;&#10;    &lt;Line&gt;&lt;![CDATA[Italy]]&gt;&lt;/Line&gt;&#10;    &lt;Line&gt;&lt;![CDATA[France]]&gt;&lt;/Line&gt;&#10;    &lt;Line&gt;&lt;![CDATA[Denmark]]&gt;&lt;/Line&gt;&#10;  &lt;/AlternateText&gt;&#10;&lt;/QuestionText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" val="15"/>
  <p:tag name="QUESTION" val="2"/>
  <p:tag name="TYPE" val="2"/>
  <p:tag name="ADVANCEDANSWER" val="&lt;AdvancedAnswer Type=&quot;Multiple&quot;&gt;&#10;  &lt;Ignore&gt;&#10;    &lt;ItemOrder&gt;false&lt;/ItemOrder&gt;&#10;    &lt;AdditionalWords&gt;false&lt;/AdditionalWords&gt;&#10;    &lt;Spacing&gt;false&lt;/Spacing&gt;&#10;    &lt;Caps&gt;false&lt;/Caps&gt;&#10;    &lt;Punctuation&gt;false&lt;/Punctuation&gt;&#10;    &lt;EndingS&gt;false&lt;/EndingS&gt;&#10;  &lt;/Ignore&gt;&#10;  &lt;Numeric&gt;&#10;    &lt;ConvertFractions&gt;false&lt;/ConvertFractions&gt;&#10;    &lt;RequirePrecision Enabled=&quot;false&quot;&gt;0&lt;/RequirePrecision&gt;&#10;  &lt;/Numeric&gt;&#10;  &lt;Misspellings Allowed=&quot;false&quot;&gt;0&lt;/Misspellings&gt;&#10;  &lt;Points&gt;&#10;    &lt;AddPoints Enabled=&quot;false&quot; Action=&quot;None&quot;&gt;0&lt;/AddPoints&gt;&#10;  &lt;/Points&gt;&#10;  &lt;AnswerData&gt;&#10;    &lt;Answer Points=&quot;1&quot; Flags=&quot;OR&quot;&gt;&lt;![CDATA[B]]&gt;&lt;/Answer&gt;&#10;  &lt;/AnswerData&gt;&#10;&lt;/AdvancedAnswer&gt;"/>
  <p:tag name="ANSWER" val="* B"/>
  <p:tag name="POINTS" val="1"/>
  <p:tag name="QUESTIONTEXT" val="&lt;QuestionTextInfo Enabled=&quot;false&quot;&gt;&#10;  &lt;QuestionText&gt;&lt;![CDATA[]]&gt;&lt;/QuestionText&gt;&#10;  &lt;AlternateText Enabled=&quot;false&quot;&gt;&#10;    &lt;Line&gt;&lt;![CDATA[Spain]]&gt;&lt;/Line&gt;&#10;    &lt;Line&gt;&lt;![CDATA[France]]&gt;&lt;/Line&gt;&#10;    &lt;Line&gt;&lt;![CDATA[Germany]]&gt;&lt;/Line&gt;&#10;  &lt;/AlternateText&gt;&#10;&lt;/QuestionText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" val="15"/>
  <p:tag name="QUESTION" val="2"/>
  <p:tag name="TYPE" val="2"/>
  <p:tag name="ADVANCEDANSWER" val="&lt;AdvancedAnswer Type=&quot;Multiple&quot;&gt;&#10;  &lt;Ignore&gt;&#10;    &lt;ItemOrder&gt;false&lt;/ItemOrder&gt;&#10;    &lt;AdditionalWords&gt;false&lt;/AdditionalWords&gt;&#10;    &lt;Spacing&gt;false&lt;/Spacing&gt;&#10;    &lt;Caps&gt;false&lt;/Caps&gt;&#10;    &lt;Punctuation&gt;false&lt;/Punctuation&gt;&#10;    &lt;EndingS&gt;false&lt;/EndingS&gt;&#10;  &lt;/Ignore&gt;&#10;  &lt;Numeric&gt;&#10;    &lt;ConvertFractions&gt;false&lt;/ConvertFractions&gt;&#10;    &lt;RequirePrecision Enabled=&quot;false&quot;&gt;0&lt;/RequirePrecision&gt;&#10;  &lt;/Numeric&gt;&#10;  &lt;Misspellings Allowed=&quot;false&quot;&gt;0&lt;/Misspellings&gt;&#10;  &lt;Points&gt;&#10;    &lt;AddPoints Enabled=&quot;false&quot; Action=&quot;None&quot;&gt;0&lt;/AddPoints&gt;&#10;  &lt;/Points&gt;&#10;  &lt;AnswerData&gt;&#10;    &lt;Answer Points=&quot;1&quot; Flags=&quot;OR&quot;&gt;&lt;![CDATA[C]]&gt;&lt;/Answer&gt;&#10;  &lt;/AnswerData&gt;&#10;&lt;/AdvancedAnswer&gt;"/>
  <p:tag name="ANSWER" val="* C"/>
  <p:tag name="POINTS" val="1"/>
  <p:tag name="QUESTIONTEXT" val="&lt;QuestionTextInfo Enabled=&quot;false&quot;&gt;&#10;  &lt;QuestionText&gt;&lt;![CDATA[]]&gt;&lt;/QuestionText&gt;&#10;  &lt;AlternateText Enabled=&quot;false&quot;&gt;&#10;    &lt;Line&gt;&lt;![CDATA[Rome]]&gt;&lt;/Line&gt;&#10;    &lt;Line&gt;&lt;![CDATA[Bucharest]]&gt;&lt;/Line&gt;&#10;    &lt;Line&gt;&lt;![CDATA[Ljubljana]]&gt;&lt;/Line&gt;&#10;  &lt;/AlternateText&gt;&#10;&lt;/QuestionText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3C49EE678891844A3C250FBDCC18BBC" ma:contentTypeVersion="0" ma:contentTypeDescription="Create a new document." ma:contentTypeScope="" ma:versionID="f299fc80afd48d081aecec5a6b1b424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72B68E1-7ABD-4186-8940-0CC75B4E060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299B8E9C-ADE9-4575-B2F6-B98F556C4BF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42B1E4A-A177-4A36-80A8-E19A9DB6F12D}">
  <ds:schemaRefs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terms/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2389</TotalTime>
  <Words>828</Words>
  <Application>Microsoft Office PowerPoint</Application>
  <PresentationFormat>On-screen Show (16:9)</PresentationFormat>
  <Paragraphs>290</Paragraphs>
  <Slides>60</Slides>
  <Notes>60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3" baseType="lpstr">
      <vt:lpstr>Arial</vt:lpstr>
      <vt:lpstr>Calibri</vt:lpstr>
      <vt:lpstr>Office Theme</vt:lpstr>
      <vt:lpstr>PowerPoint Presentation</vt:lpstr>
      <vt:lpstr>Round 1</vt:lpstr>
      <vt:lpstr>      1.  In which EU member state would you find the Black Forest?</vt:lpstr>
      <vt:lpstr>     2. Name the sea which lies between the east coast of Italy and Croatia?</vt:lpstr>
      <vt:lpstr>    3.  Vienna is the capital of Austria, but what is the country's second city?</vt:lpstr>
      <vt:lpstr>      4.  Liechtenstein is situated in the heart of Europe. What type of state is it?</vt:lpstr>
      <vt:lpstr>      5.  The Hungarian capital, Budapest, is split into two parts by which river?</vt:lpstr>
      <vt:lpstr>      6.  What is the name of the high speed train service from London to Paris                   and beyond?  </vt:lpstr>
      <vt:lpstr>     7.   Guadeloupe and Martinique, in the Caribbean, are overseas territories of which EU member state?</vt:lpstr>
      <vt:lpstr>     8.   Carrauntoohil is the highest mountain                     in Ireland.  In which county would              you find it?</vt:lpstr>
      <vt:lpstr>Round 2</vt:lpstr>
      <vt:lpstr>     1.  Name the 2017 Portuguese winner of the Eurovision Song Contest? https://www.youtube.com/watch?v=Qotooj7ODCM</vt:lpstr>
      <vt:lpstr>     2.  Which EU member state does this                       artist originate from? https://www.youtube.com/watch?v=XDBJVgIVPcs</vt:lpstr>
      <vt:lpstr>   3.  Name this artist from the United      Kingdom? https://www.youtube.com/watch?v=s-xd3NuWQI0</vt:lpstr>
      <vt:lpstr>      4.  Which EU member state is this DJ from? https://www.youtube.com/watch?v=ginBV6aeVlc</vt:lpstr>
      <vt:lpstr>      5.  Which EU member State is this former Eurovision Song Contest winning artist from? https://www.youtube.com/watch?v=5sGOwFVUU0I</vt:lpstr>
      <vt:lpstr>     6.  Which European state does this 80’s band come from? https://www.youtube.com/watch?v=djV11Xbc914</vt:lpstr>
      <vt:lpstr>   7.  Name this famous French DJ? https://www.youtube.com/watch?v=94Rq2TX0wj4</vt:lpstr>
      <vt:lpstr>       8.  This song is by the singer/songwriter Gotye. Where was he born? https://www.youtube.com/watch?v=8UVNT4wvIGY</vt:lpstr>
      <vt:lpstr>Round 3</vt:lpstr>
      <vt:lpstr>      1.  What do Socrates and Leonardo da   Vinci have in common? </vt:lpstr>
      <vt:lpstr>      2.   France has recently elected a new President.  What is his name?     </vt:lpstr>
      <vt:lpstr>       3.  If you can see the 'Reichstag' from your hotel window, which German city are you in?     </vt:lpstr>
      <vt:lpstr>  4.  What is the national sport of Lithuania?</vt:lpstr>
      <vt:lpstr>      5.  What currency is used in Denmark?</vt:lpstr>
      <vt:lpstr>       6.  The artist Vincent Van Gogh has a museum named after him in which Dutch city?</vt:lpstr>
      <vt:lpstr>     7.    What day was proclaimed 'European Day of Languages' by the Council of Europe?</vt:lpstr>
      <vt:lpstr>     8.  What is the name of the National Parliament of Ireland?</vt:lpstr>
      <vt:lpstr>Round 4</vt:lpstr>
      <vt:lpstr>      1.  From which EU member state does this dish originate? </vt:lpstr>
      <vt:lpstr>   2.  Where does this dish originate from? </vt:lpstr>
      <vt:lpstr>       3.  In which EU member state might you find these? </vt:lpstr>
      <vt:lpstr>      4.  In which country is this dish very popular?</vt:lpstr>
      <vt:lpstr>      5.  From which EU member state did potatoes arrive in Ireland?</vt:lpstr>
      <vt:lpstr>      6.  This cheese comes from which EU member state?</vt:lpstr>
      <vt:lpstr>     7.  In which EU member state would you find this popular dish?</vt:lpstr>
      <vt:lpstr>     8.  This sweet drink served cold is popular in which EU member state?</vt:lpstr>
      <vt:lpstr>Round 5</vt:lpstr>
      <vt:lpstr>      1.  How many official languages does the EU have?</vt:lpstr>
      <vt:lpstr>      2.   Which EU country is known as 'Suomi' in its own language?</vt:lpstr>
      <vt:lpstr>      3.  If you hurt your 'rodilla' on holiday in Spain, what part of your body is sore?</vt:lpstr>
      <vt:lpstr>     4.  What are the official 'working languages‘ of the EU?</vt:lpstr>
      <vt:lpstr>    5.  What language would you speak if you lived in Riga?</vt:lpstr>
      <vt:lpstr>     6.  The slogan 'parce que je le vaux bien' in France advertises what brand of products?</vt:lpstr>
      <vt:lpstr>     7.  You see 'Baile  Átha Cliath' on a vehicle number plate. Which county in Ireland is the vehicle from?</vt:lpstr>
      <vt:lpstr>             8.  Which of these language groups is   not European?  </vt:lpstr>
      <vt:lpstr>Round 6</vt:lpstr>
      <vt:lpstr>  1.   In which European city would you find                              this famous landmark?</vt:lpstr>
      <vt:lpstr>2.  Who was this famous European artist?</vt:lpstr>
      <vt:lpstr>   3.  Who is this famous French footballer?</vt:lpstr>
      <vt:lpstr>4.  Who is this EU President?</vt:lpstr>
      <vt:lpstr>   5.  In which European city would you find    this Parliament building?</vt:lpstr>
      <vt:lpstr>  6.  In which Spanish city would you                                       find this famous park?</vt:lpstr>
      <vt:lpstr>  7.  Who is this famous German composer?</vt:lpstr>
      <vt:lpstr>  8.  Who is this well known Irish actor?</vt:lpstr>
      <vt:lpstr>PowerPoint Presentation</vt:lpstr>
      <vt:lpstr>            Which of the following EU countries does NOT use the euro as its official currency?     </vt:lpstr>
      <vt:lpstr>What country does this flag belong to?</vt:lpstr>
      <vt:lpstr>Which two countries are the largest and the smallest within the EU?</vt:lpstr>
      <vt:lpstr>         In which year were Euro banknotes   officially launched?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Lele</dc:creator>
  <cp:lastModifiedBy>Louisa Gibson</cp:lastModifiedBy>
  <cp:revision>515</cp:revision>
  <cp:lastPrinted>2017-05-30T19:52:25Z</cp:lastPrinted>
  <dcterms:created xsi:type="dcterms:W3CDTF">2015-04-08T18:49:45Z</dcterms:created>
  <dcterms:modified xsi:type="dcterms:W3CDTF">2019-06-25T08:40:38Z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0x010100C3C49EE678891844A3C250FBDCC18BBC</vt:lpwstr>
  </property>
</Properties>
</file>